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97" r:id="rId2"/>
    <p:sldId id="321" r:id="rId3"/>
    <p:sldId id="300" r:id="rId4"/>
    <p:sldId id="301" r:id="rId5"/>
    <p:sldId id="324" r:id="rId6"/>
    <p:sldId id="312" r:id="rId7"/>
    <p:sldId id="310" r:id="rId8"/>
    <p:sldId id="319" r:id="rId9"/>
    <p:sldId id="315" r:id="rId10"/>
    <p:sldId id="320" r:id="rId11"/>
    <p:sldId id="314" r:id="rId12"/>
    <p:sldId id="316" r:id="rId13"/>
    <p:sldId id="309" r:id="rId14"/>
  </p:sldIdLst>
  <p:sldSz cx="9144000" cy="6858000" type="screen4x3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D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3" autoAdjust="0"/>
    <p:restoredTop sz="89840" autoAdjust="0"/>
  </p:normalViewPr>
  <p:slideViewPr>
    <p:cSldViewPr snapToGrid="0">
      <p:cViewPr>
        <p:scale>
          <a:sx n="117" d="100"/>
          <a:sy n="117" d="100"/>
        </p:scale>
        <p:origin x="-112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80EED-DDAF-4054-9485-F81A298AB462}" type="doc">
      <dgm:prSet loTypeId="urn:microsoft.com/office/officeart/2008/layout/LinedList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6DBF4A4-0386-48BE-AEDE-CB37C7F4F21B}">
      <dgm:prSet custT="1"/>
      <dgm:spPr/>
      <dgm:t>
        <a:bodyPr/>
        <a:lstStyle/>
        <a:p>
          <a:pPr algn="just" rtl="0"/>
          <a:r>
            <a:rPr lang="ru-RU" sz="2000" b="1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rPr>
            <a:t>Инициатор проекта </a:t>
          </a:r>
          <a:r>
            <a:rPr lang="ru-RU" sz="2000" b="0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rPr>
            <a:t>– Открытое акционерное общество «Агентство инвестиционного развития Новосибирской области» - специализированная организация по работе с инвесторами и сопровождению инвестиционных проектов, уполномоченная Правительством Новосибирской области  </a:t>
          </a:r>
        </a:p>
      </dgm:t>
    </dgm:pt>
    <dgm:pt modelId="{9921CB3C-3733-47DB-AB75-A38D8160FC52}" type="parTrans" cxnId="{FBE37798-9E26-4EB9-8E2C-FED725D0DD0F}">
      <dgm:prSet/>
      <dgm:spPr/>
      <dgm:t>
        <a:bodyPr/>
        <a:lstStyle/>
        <a:p>
          <a:pPr algn="just"/>
          <a:endParaRPr lang="ru-RU" sz="2000">
            <a:solidFill>
              <a:schemeClr val="accent5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7153E326-613F-4BCC-B978-9CA0C1B957EC}" type="sibTrans" cxnId="{FBE37798-9E26-4EB9-8E2C-FED725D0DD0F}">
      <dgm:prSet/>
      <dgm:spPr/>
      <dgm:t>
        <a:bodyPr/>
        <a:lstStyle/>
        <a:p>
          <a:pPr algn="just"/>
          <a:endParaRPr lang="ru-RU" sz="2000">
            <a:solidFill>
              <a:schemeClr val="accent5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BFFA789D-3A9C-4E0F-80EC-8108545D5D64}">
      <dgm:prSet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Промышленно-логистический парк Новосибирской области – </a:t>
          </a:r>
          <a:r>
            <a:rPr lang="ru-RU" sz="20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современная площадка с полным комплексом инфраструктуры для развития логистических и производственных компаний, подлежащая комплексному освоению </a:t>
          </a:r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по единому генеральному плану</a:t>
          </a:r>
          <a:endParaRPr lang="ru-RU" sz="2000" b="1" u="sng" dirty="0" smtClean="0">
            <a:solidFill>
              <a:schemeClr val="accent5">
                <a:lumMod val="50000"/>
              </a:schemeClr>
            </a:solidFill>
            <a:latin typeface="Arial Narrow" panose="020B0606020202030204" pitchFamily="34" charset="0"/>
            <a:cs typeface="Arial" pitchFamily="34" charset="0"/>
          </a:endParaRPr>
        </a:p>
      </dgm:t>
    </dgm:pt>
    <dgm:pt modelId="{655EF488-D332-4582-96C0-35DA4977BE34}" type="parTrans" cxnId="{25C3FE0D-E088-4DEC-A363-64926A3F59E4}">
      <dgm:prSet/>
      <dgm:spPr/>
      <dgm:t>
        <a:bodyPr/>
        <a:lstStyle/>
        <a:p>
          <a:pPr algn="just"/>
          <a:endParaRPr lang="ru-RU" sz="2000">
            <a:solidFill>
              <a:schemeClr val="accent5">
                <a:lumMod val="50000"/>
              </a:schemeClr>
            </a:solidFill>
          </a:endParaRPr>
        </a:p>
      </dgm:t>
    </dgm:pt>
    <dgm:pt modelId="{81BD5E1D-1B0C-4D13-B0A7-B22B88150A80}" type="sibTrans" cxnId="{25C3FE0D-E088-4DEC-A363-64926A3F59E4}">
      <dgm:prSet/>
      <dgm:spPr/>
      <dgm:t>
        <a:bodyPr/>
        <a:lstStyle/>
        <a:p>
          <a:pPr algn="just"/>
          <a:endParaRPr lang="ru-RU" sz="2000">
            <a:solidFill>
              <a:schemeClr val="accent5">
                <a:lumMod val="50000"/>
              </a:schemeClr>
            </a:solidFill>
          </a:endParaRPr>
        </a:p>
      </dgm:t>
    </dgm:pt>
    <dgm:pt modelId="{FFF4D815-5EE6-410D-84A5-7AC0E3A8E29E}">
      <dgm:prSet custT="1"/>
      <dgm:spPr/>
      <dgm:t>
        <a:bodyPr/>
        <a:lstStyle/>
        <a:p>
          <a:pPr algn="just" rtl="0"/>
          <a:r>
            <a:rPr lang="ru-RU" sz="2000" b="1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Наименование проекта </a:t>
          </a:r>
          <a:r>
            <a:rPr lang="ru-RU" sz="2000" b="0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– привлечение иностранных резидентов в промышленно – логистический парк</a:t>
          </a:r>
        </a:p>
        <a:p>
          <a:pPr algn="just" rtl="0"/>
          <a:r>
            <a:rPr lang="ru-RU" sz="2000" b="1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Цель проекта </a:t>
          </a:r>
          <a:r>
            <a:rPr lang="ru-RU" sz="2000" b="0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–</a:t>
          </a:r>
          <a:r>
            <a:rPr lang="ru-RU" sz="2000" b="1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ru-RU" sz="2000" b="0" u="none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реализация проекта с привлечением иностранных резидентов в промышленно-логистический парк Новосибирской области для создания производств в сфере транспортно-логистических комплексов, промышленных производств, новых технологических производств, перерабатывающих производств.</a:t>
          </a:r>
        </a:p>
      </dgm:t>
    </dgm:pt>
    <dgm:pt modelId="{F8781A03-E203-4D33-9C36-ACB7E6D39BDB}" type="parTrans" cxnId="{470B585A-54B1-4AD5-9010-C18CE293DC67}">
      <dgm:prSet/>
      <dgm:spPr/>
      <dgm:t>
        <a:bodyPr/>
        <a:lstStyle/>
        <a:p>
          <a:pPr algn="just"/>
          <a:endParaRPr lang="ru-RU">
            <a:solidFill>
              <a:schemeClr val="accent5">
                <a:lumMod val="50000"/>
              </a:schemeClr>
            </a:solidFill>
          </a:endParaRPr>
        </a:p>
      </dgm:t>
    </dgm:pt>
    <dgm:pt modelId="{BCD542B3-8858-4C42-9DD1-1A42D9729BB5}" type="sibTrans" cxnId="{470B585A-54B1-4AD5-9010-C18CE293DC67}">
      <dgm:prSet/>
      <dgm:spPr/>
      <dgm:t>
        <a:bodyPr/>
        <a:lstStyle/>
        <a:p>
          <a:pPr algn="just"/>
          <a:endParaRPr lang="ru-RU">
            <a:solidFill>
              <a:schemeClr val="accent5">
                <a:lumMod val="50000"/>
              </a:schemeClr>
            </a:solidFill>
          </a:endParaRPr>
        </a:p>
      </dgm:t>
    </dgm:pt>
    <dgm:pt modelId="{D1FD1B09-7794-4F7D-B787-1C33C814142E}" type="pres">
      <dgm:prSet presAssocID="{F9880EED-DDAF-4054-9485-F81A298AB46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105EFD8-46AD-4073-BC76-C46D0569A78B}" type="pres">
      <dgm:prSet presAssocID="{76DBF4A4-0386-48BE-AEDE-CB37C7F4F21B}" presName="thickLine" presStyleLbl="alignNode1" presStyleIdx="0" presStyleCnt="3"/>
      <dgm:spPr/>
      <dgm:t>
        <a:bodyPr/>
        <a:lstStyle/>
        <a:p>
          <a:endParaRPr lang="ru-RU"/>
        </a:p>
      </dgm:t>
    </dgm:pt>
    <dgm:pt modelId="{EBC174C2-0A4C-49E6-BD2B-E85A39CF33A9}" type="pres">
      <dgm:prSet presAssocID="{76DBF4A4-0386-48BE-AEDE-CB37C7F4F21B}" presName="horz1" presStyleCnt="0"/>
      <dgm:spPr/>
      <dgm:t>
        <a:bodyPr/>
        <a:lstStyle/>
        <a:p>
          <a:endParaRPr lang="ru-RU"/>
        </a:p>
      </dgm:t>
    </dgm:pt>
    <dgm:pt modelId="{61B6F378-3648-4A26-BD8B-68C3D4310E0B}" type="pres">
      <dgm:prSet presAssocID="{76DBF4A4-0386-48BE-AEDE-CB37C7F4F21B}" presName="tx1" presStyleLbl="revTx" presStyleIdx="0" presStyleCnt="3" custScaleY="86848"/>
      <dgm:spPr/>
      <dgm:t>
        <a:bodyPr/>
        <a:lstStyle/>
        <a:p>
          <a:endParaRPr lang="ru-RU"/>
        </a:p>
      </dgm:t>
    </dgm:pt>
    <dgm:pt modelId="{6F2CEE94-6F86-457B-992F-0A12D282AD0F}" type="pres">
      <dgm:prSet presAssocID="{76DBF4A4-0386-48BE-AEDE-CB37C7F4F21B}" presName="vert1" presStyleCnt="0"/>
      <dgm:spPr/>
      <dgm:t>
        <a:bodyPr/>
        <a:lstStyle/>
        <a:p>
          <a:endParaRPr lang="ru-RU"/>
        </a:p>
      </dgm:t>
    </dgm:pt>
    <dgm:pt modelId="{BE993A1F-04C4-4D76-B4E9-4B197E4D7FB5}" type="pres">
      <dgm:prSet presAssocID="{FFF4D815-5EE6-410D-84A5-7AC0E3A8E29E}" presName="thickLine" presStyleLbl="alignNode1" presStyleIdx="1" presStyleCnt="3" custLinFactNeighborX="0" custLinFactNeighborY="29745"/>
      <dgm:spPr/>
      <dgm:t>
        <a:bodyPr/>
        <a:lstStyle/>
        <a:p>
          <a:endParaRPr lang="ru-RU"/>
        </a:p>
      </dgm:t>
    </dgm:pt>
    <dgm:pt modelId="{AA92CDB6-138B-45BC-BA45-26D0BF8D54EB}" type="pres">
      <dgm:prSet presAssocID="{FFF4D815-5EE6-410D-84A5-7AC0E3A8E29E}" presName="horz1" presStyleCnt="0"/>
      <dgm:spPr/>
      <dgm:t>
        <a:bodyPr/>
        <a:lstStyle/>
        <a:p>
          <a:endParaRPr lang="ru-RU"/>
        </a:p>
      </dgm:t>
    </dgm:pt>
    <dgm:pt modelId="{5C5A4C7A-39F6-4D60-A623-49EC84F94653}" type="pres">
      <dgm:prSet presAssocID="{FFF4D815-5EE6-410D-84A5-7AC0E3A8E29E}" presName="tx1" presStyleLbl="revTx" presStyleIdx="1" presStyleCnt="3" custScaleY="142394"/>
      <dgm:spPr/>
      <dgm:t>
        <a:bodyPr/>
        <a:lstStyle/>
        <a:p>
          <a:endParaRPr lang="ru-RU"/>
        </a:p>
      </dgm:t>
    </dgm:pt>
    <dgm:pt modelId="{33A53247-E2A5-451B-BB2C-C6D1136C3246}" type="pres">
      <dgm:prSet presAssocID="{FFF4D815-5EE6-410D-84A5-7AC0E3A8E29E}" presName="vert1" presStyleCnt="0"/>
      <dgm:spPr/>
      <dgm:t>
        <a:bodyPr/>
        <a:lstStyle/>
        <a:p>
          <a:endParaRPr lang="ru-RU"/>
        </a:p>
      </dgm:t>
    </dgm:pt>
    <dgm:pt modelId="{16D77572-9285-4059-B469-BB1ECE41DD53}" type="pres">
      <dgm:prSet presAssocID="{BFFA789D-3A9C-4E0F-80EC-8108545D5D64}" presName="thickLine" presStyleLbl="alignNode1" presStyleIdx="2" presStyleCnt="3" custLinFactNeighborX="0" custLinFactNeighborY="-1955"/>
      <dgm:spPr/>
      <dgm:t>
        <a:bodyPr/>
        <a:lstStyle/>
        <a:p>
          <a:endParaRPr lang="ru-RU"/>
        </a:p>
      </dgm:t>
    </dgm:pt>
    <dgm:pt modelId="{455372DB-8C1B-4F8B-841B-31F9D26DDCA4}" type="pres">
      <dgm:prSet presAssocID="{BFFA789D-3A9C-4E0F-80EC-8108545D5D64}" presName="horz1" presStyleCnt="0"/>
      <dgm:spPr/>
      <dgm:t>
        <a:bodyPr/>
        <a:lstStyle/>
        <a:p>
          <a:endParaRPr lang="ru-RU"/>
        </a:p>
      </dgm:t>
    </dgm:pt>
    <dgm:pt modelId="{1D9CB08C-F92F-4BC0-83BB-A58202DBF6C4}" type="pres">
      <dgm:prSet presAssocID="{BFFA789D-3A9C-4E0F-80EC-8108545D5D64}" presName="tx1" presStyleLbl="revTx" presStyleIdx="2" presStyleCnt="3" custScaleY="96234"/>
      <dgm:spPr/>
      <dgm:t>
        <a:bodyPr/>
        <a:lstStyle/>
        <a:p>
          <a:endParaRPr lang="ru-RU"/>
        </a:p>
      </dgm:t>
    </dgm:pt>
    <dgm:pt modelId="{1188DD0D-AC1A-4CDB-ACAB-E877869A1C72}" type="pres">
      <dgm:prSet presAssocID="{BFFA789D-3A9C-4E0F-80EC-8108545D5D64}" presName="vert1" presStyleCnt="0"/>
      <dgm:spPr/>
      <dgm:t>
        <a:bodyPr/>
        <a:lstStyle/>
        <a:p>
          <a:endParaRPr lang="ru-RU"/>
        </a:p>
      </dgm:t>
    </dgm:pt>
  </dgm:ptLst>
  <dgm:cxnLst>
    <dgm:cxn modelId="{654BB998-3530-4AFE-9496-D79441DACB1A}" type="presOf" srcId="{F9880EED-DDAF-4054-9485-F81A298AB462}" destId="{D1FD1B09-7794-4F7D-B787-1C33C814142E}" srcOrd="0" destOrd="0" presId="urn:microsoft.com/office/officeart/2008/layout/LinedList"/>
    <dgm:cxn modelId="{23F862E6-06B6-46B0-B0AC-A1EB86C70EB2}" type="presOf" srcId="{BFFA789D-3A9C-4E0F-80EC-8108545D5D64}" destId="{1D9CB08C-F92F-4BC0-83BB-A58202DBF6C4}" srcOrd="0" destOrd="0" presId="urn:microsoft.com/office/officeart/2008/layout/LinedList"/>
    <dgm:cxn modelId="{FBE37798-9E26-4EB9-8E2C-FED725D0DD0F}" srcId="{F9880EED-DDAF-4054-9485-F81A298AB462}" destId="{76DBF4A4-0386-48BE-AEDE-CB37C7F4F21B}" srcOrd="0" destOrd="0" parTransId="{9921CB3C-3733-47DB-AB75-A38D8160FC52}" sibTransId="{7153E326-613F-4BCC-B978-9CA0C1B957EC}"/>
    <dgm:cxn modelId="{78DA84F4-B99E-4A3D-8A71-A6426EBAD9A7}" type="presOf" srcId="{FFF4D815-5EE6-410D-84A5-7AC0E3A8E29E}" destId="{5C5A4C7A-39F6-4D60-A623-49EC84F94653}" srcOrd="0" destOrd="0" presId="urn:microsoft.com/office/officeart/2008/layout/LinedList"/>
    <dgm:cxn modelId="{25C3FE0D-E088-4DEC-A363-64926A3F59E4}" srcId="{F9880EED-DDAF-4054-9485-F81A298AB462}" destId="{BFFA789D-3A9C-4E0F-80EC-8108545D5D64}" srcOrd="2" destOrd="0" parTransId="{655EF488-D332-4582-96C0-35DA4977BE34}" sibTransId="{81BD5E1D-1B0C-4D13-B0A7-B22B88150A80}"/>
    <dgm:cxn modelId="{5972E86C-532E-4FB1-971E-B9F9BDFA190A}" type="presOf" srcId="{76DBF4A4-0386-48BE-AEDE-CB37C7F4F21B}" destId="{61B6F378-3648-4A26-BD8B-68C3D4310E0B}" srcOrd="0" destOrd="0" presId="urn:microsoft.com/office/officeart/2008/layout/LinedList"/>
    <dgm:cxn modelId="{470B585A-54B1-4AD5-9010-C18CE293DC67}" srcId="{F9880EED-DDAF-4054-9485-F81A298AB462}" destId="{FFF4D815-5EE6-410D-84A5-7AC0E3A8E29E}" srcOrd="1" destOrd="0" parTransId="{F8781A03-E203-4D33-9C36-ACB7E6D39BDB}" sibTransId="{BCD542B3-8858-4C42-9DD1-1A42D9729BB5}"/>
    <dgm:cxn modelId="{2E7AE57A-9C1E-45DC-934A-68F9C6A1199F}" type="presParOf" srcId="{D1FD1B09-7794-4F7D-B787-1C33C814142E}" destId="{8105EFD8-46AD-4073-BC76-C46D0569A78B}" srcOrd="0" destOrd="0" presId="urn:microsoft.com/office/officeart/2008/layout/LinedList"/>
    <dgm:cxn modelId="{AF53F4F4-4A79-4C72-B5FF-9977A9F64BD7}" type="presParOf" srcId="{D1FD1B09-7794-4F7D-B787-1C33C814142E}" destId="{EBC174C2-0A4C-49E6-BD2B-E85A39CF33A9}" srcOrd="1" destOrd="0" presId="urn:microsoft.com/office/officeart/2008/layout/LinedList"/>
    <dgm:cxn modelId="{86DF2C0F-25E8-4A56-90F9-5B7EAA5518B2}" type="presParOf" srcId="{EBC174C2-0A4C-49E6-BD2B-E85A39CF33A9}" destId="{61B6F378-3648-4A26-BD8B-68C3D4310E0B}" srcOrd="0" destOrd="0" presId="urn:microsoft.com/office/officeart/2008/layout/LinedList"/>
    <dgm:cxn modelId="{B8788F67-FA03-4313-B374-6A02F53A405C}" type="presParOf" srcId="{EBC174C2-0A4C-49E6-BD2B-E85A39CF33A9}" destId="{6F2CEE94-6F86-457B-992F-0A12D282AD0F}" srcOrd="1" destOrd="0" presId="urn:microsoft.com/office/officeart/2008/layout/LinedList"/>
    <dgm:cxn modelId="{5DFF8807-646F-4D06-9F53-001B458A5B93}" type="presParOf" srcId="{D1FD1B09-7794-4F7D-B787-1C33C814142E}" destId="{BE993A1F-04C4-4D76-B4E9-4B197E4D7FB5}" srcOrd="2" destOrd="0" presId="urn:microsoft.com/office/officeart/2008/layout/LinedList"/>
    <dgm:cxn modelId="{C65B863F-11A8-4A3D-842E-725752B0F935}" type="presParOf" srcId="{D1FD1B09-7794-4F7D-B787-1C33C814142E}" destId="{AA92CDB6-138B-45BC-BA45-26D0BF8D54EB}" srcOrd="3" destOrd="0" presId="urn:microsoft.com/office/officeart/2008/layout/LinedList"/>
    <dgm:cxn modelId="{98B0A517-0B55-4A20-BCDF-1F7107D32D61}" type="presParOf" srcId="{AA92CDB6-138B-45BC-BA45-26D0BF8D54EB}" destId="{5C5A4C7A-39F6-4D60-A623-49EC84F94653}" srcOrd="0" destOrd="0" presId="urn:microsoft.com/office/officeart/2008/layout/LinedList"/>
    <dgm:cxn modelId="{35C9D8DC-E7DF-40AF-943E-DF51A81CEFC7}" type="presParOf" srcId="{AA92CDB6-138B-45BC-BA45-26D0BF8D54EB}" destId="{33A53247-E2A5-451B-BB2C-C6D1136C3246}" srcOrd="1" destOrd="0" presId="urn:microsoft.com/office/officeart/2008/layout/LinedList"/>
    <dgm:cxn modelId="{7246B865-FFA2-41EE-952C-F9C078FD5CA8}" type="presParOf" srcId="{D1FD1B09-7794-4F7D-B787-1C33C814142E}" destId="{16D77572-9285-4059-B469-BB1ECE41DD53}" srcOrd="4" destOrd="0" presId="urn:microsoft.com/office/officeart/2008/layout/LinedList"/>
    <dgm:cxn modelId="{1FBBDF33-7741-49A6-AF1E-BD192EFC87A7}" type="presParOf" srcId="{D1FD1B09-7794-4F7D-B787-1C33C814142E}" destId="{455372DB-8C1B-4F8B-841B-31F9D26DDCA4}" srcOrd="5" destOrd="0" presId="urn:microsoft.com/office/officeart/2008/layout/LinedList"/>
    <dgm:cxn modelId="{C2E56990-30C3-47BD-AB62-7612FB7C45E3}" type="presParOf" srcId="{455372DB-8C1B-4F8B-841B-31F9D26DDCA4}" destId="{1D9CB08C-F92F-4BC0-83BB-A58202DBF6C4}" srcOrd="0" destOrd="0" presId="urn:microsoft.com/office/officeart/2008/layout/LinedList"/>
    <dgm:cxn modelId="{AF12DC64-7AA9-442B-85AB-246229E23CDC}" type="presParOf" srcId="{455372DB-8C1B-4F8B-841B-31F9D26DDCA4}" destId="{1188DD0D-AC1A-4CDB-ACAB-E877869A1C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C0D624-7CC4-4774-82F6-C0D9F9700B7E}" type="doc">
      <dgm:prSet loTypeId="urn:microsoft.com/office/officeart/2005/8/layout/process1" loCatId="process" qsTypeId="urn:microsoft.com/office/officeart/2005/8/quickstyle/simple2" qsCatId="simple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B8D75F7A-7097-436D-AC7E-E00B6FC82443}">
      <dgm:prSet custT="1"/>
      <dgm:spPr>
        <a:ln>
          <a:noFill/>
        </a:ln>
      </dgm:spPr>
      <dgm:t>
        <a:bodyPr/>
        <a:lstStyle/>
        <a:p>
          <a:pPr rtl="0"/>
          <a:r>
            <a:rPr lang="ru-RU" sz="2000" b="0" i="0" dirty="0" smtClean="0">
              <a:latin typeface="Arial Narrow" panose="020B0606020202030204" pitchFamily="34" charset="0"/>
            </a:rPr>
            <a:t>Средний срок </a:t>
          </a:r>
        </a:p>
        <a:p>
          <a:pPr rtl="0"/>
          <a:r>
            <a:rPr lang="ru-RU" sz="2000" b="0" i="0" dirty="0" smtClean="0">
              <a:latin typeface="Arial Narrow" panose="020B0606020202030204" pitchFamily="34" charset="0"/>
            </a:rPr>
            <a:t>от начала работы с инвестором до получения разрешения на строительство и выхода на площадку  </a:t>
          </a:r>
        </a:p>
        <a:p>
          <a:pPr rtl="0"/>
          <a:r>
            <a:rPr lang="ru-RU" sz="2000" b="1" i="0" dirty="0" smtClean="0">
              <a:latin typeface="Arial Narrow" panose="020B0606020202030204" pitchFamily="34" charset="0"/>
            </a:rPr>
            <a:t>6 - 7 месяцев</a:t>
          </a:r>
          <a:endParaRPr lang="ru-RU" sz="2000" i="0" dirty="0">
            <a:latin typeface="Arial Narrow" panose="020B0606020202030204" pitchFamily="34" charset="0"/>
          </a:endParaRPr>
        </a:p>
      </dgm:t>
    </dgm:pt>
    <dgm:pt modelId="{751756B9-F9A0-4319-AFDA-1433E67E45DC}" type="parTrans" cxnId="{EA9670FF-15A5-4266-BC6C-B73D301906E6}">
      <dgm:prSet/>
      <dgm:spPr/>
      <dgm:t>
        <a:bodyPr/>
        <a:lstStyle/>
        <a:p>
          <a:endParaRPr lang="ru-RU" i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57B0B62D-6439-489C-B2EA-174088D7B290}" type="sibTrans" cxnId="{EA9670FF-15A5-4266-BC6C-B73D301906E6}">
      <dgm:prSet/>
      <dgm:spPr/>
      <dgm:t>
        <a:bodyPr/>
        <a:lstStyle/>
        <a:p>
          <a:endParaRPr lang="ru-RU" i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E871094C-9F93-4A50-B597-BC80E6384BAC}">
      <dgm:prSet custT="1"/>
      <dgm:spPr>
        <a:ln>
          <a:noFill/>
        </a:ln>
      </dgm:spPr>
      <dgm:t>
        <a:bodyPr/>
        <a:lstStyle/>
        <a:p>
          <a:pPr rtl="0"/>
          <a:r>
            <a:rPr lang="ru-RU" sz="2200" i="0" smtClean="0">
              <a:latin typeface="Arial Narrow" panose="020B0606020202030204" pitchFamily="34" charset="0"/>
            </a:rPr>
            <a:t>в том числе</a:t>
          </a:r>
          <a:endParaRPr lang="ru-RU" sz="2200" i="0" dirty="0">
            <a:latin typeface="Arial Narrow" panose="020B0606020202030204" pitchFamily="34" charset="0"/>
          </a:endParaRPr>
        </a:p>
      </dgm:t>
    </dgm:pt>
    <dgm:pt modelId="{2A4B4988-66C0-4422-A03C-0D0CD6F706DF}" type="parTrans" cxnId="{F4358B5F-8A6B-4866-833A-0E0550DEF68E}">
      <dgm:prSet/>
      <dgm:spPr/>
      <dgm:t>
        <a:bodyPr/>
        <a:lstStyle/>
        <a:p>
          <a:endParaRPr lang="ru-RU" i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DB454ADC-15C0-4014-AF29-1DE324939F3C}" type="sibTrans" cxnId="{F4358B5F-8A6B-4866-833A-0E0550DEF68E}">
      <dgm:prSet/>
      <dgm:spPr/>
      <dgm:t>
        <a:bodyPr/>
        <a:lstStyle/>
        <a:p>
          <a:endParaRPr lang="ru-RU" i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82A699C1-9530-4C63-B104-11ED9EFB5ED5}">
      <dgm:prSet custT="1"/>
      <dgm:spPr>
        <a:ln>
          <a:noFill/>
        </a:ln>
      </dgm:spPr>
      <dgm:t>
        <a:bodyPr/>
        <a:lstStyle/>
        <a:p>
          <a:endParaRPr lang="ru-RU" sz="2000" b="1" i="0" dirty="0" smtClean="0">
            <a:latin typeface="Arial Narrow" panose="020B0606020202030204" pitchFamily="34" charset="0"/>
          </a:endParaRPr>
        </a:p>
        <a:p>
          <a:r>
            <a:rPr lang="ru-RU" sz="2000" b="0" i="0" dirty="0" smtClean="0">
              <a:latin typeface="Arial Narrow" panose="020B0606020202030204" pitchFamily="34" charset="0"/>
            </a:rPr>
            <a:t>Средний срок </a:t>
          </a:r>
        </a:p>
        <a:p>
          <a:r>
            <a:rPr lang="ru-RU" sz="2000" b="0" i="0" dirty="0" smtClean="0">
              <a:latin typeface="Arial Narrow" panose="020B0606020202030204" pitchFamily="34" charset="0"/>
            </a:rPr>
            <a:t>получения земельного участка в аренду </a:t>
          </a:r>
        </a:p>
        <a:p>
          <a:endParaRPr lang="ru-RU" sz="2000" b="1" i="0" dirty="0" smtClean="0">
            <a:latin typeface="Arial Narrow" panose="020B0606020202030204" pitchFamily="34" charset="0"/>
          </a:endParaRPr>
        </a:p>
        <a:p>
          <a:endParaRPr lang="ru-RU" sz="2000" b="1" i="0" dirty="0" smtClean="0">
            <a:latin typeface="Arial Narrow" panose="020B0606020202030204" pitchFamily="34" charset="0"/>
          </a:endParaRPr>
        </a:p>
        <a:p>
          <a:r>
            <a:rPr lang="ru-RU" sz="2000" b="1" i="0" dirty="0" smtClean="0">
              <a:latin typeface="Arial Narrow" panose="020B0606020202030204" pitchFamily="34" charset="0"/>
            </a:rPr>
            <a:t>2 - 3 месяца</a:t>
          </a:r>
        </a:p>
        <a:p>
          <a:endParaRPr lang="ru-RU" sz="1700" b="1" i="0" dirty="0">
            <a:latin typeface="Arial Narrow" panose="020B0606020202030204" pitchFamily="34" charset="0"/>
          </a:endParaRPr>
        </a:p>
      </dgm:t>
    </dgm:pt>
    <dgm:pt modelId="{01AEB328-6254-4A40-BBEC-43387F8F98EE}" type="parTrans" cxnId="{005EBE26-0B66-4F73-A3E8-18D2E439D53C}">
      <dgm:prSet/>
      <dgm:spPr/>
      <dgm:t>
        <a:bodyPr/>
        <a:lstStyle/>
        <a:p>
          <a:endParaRPr lang="ru-RU" i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50431F96-74ED-49FB-BF40-F67EA05661EA}" type="sibTrans" cxnId="{005EBE26-0B66-4F73-A3E8-18D2E439D53C}">
      <dgm:prSet/>
      <dgm:spPr/>
      <dgm:t>
        <a:bodyPr/>
        <a:lstStyle/>
        <a:p>
          <a:endParaRPr lang="ru-RU" i="0">
            <a:solidFill>
              <a:srgbClr val="002060"/>
            </a:solidFill>
            <a:latin typeface="Arial Narrow" panose="020B0606020202030204" pitchFamily="34" charset="0"/>
          </a:endParaRPr>
        </a:p>
      </dgm:t>
    </dgm:pt>
    <dgm:pt modelId="{18959A7C-4F4E-4C1E-99FB-0EB9202DA9FC}" type="pres">
      <dgm:prSet presAssocID="{33C0D624-7CC4-4774-82F6-C0D9F9700B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CE4570-63F0-4268-A604-42DDEC0DF506}" type="pres">
      <dgm:prSet presAssocID="{B8D75F7A-7097-436D-AC7E-E00B6FC82443}" presName="node" presStyleLbl="node1" presStyleIdx="0" presStyleCnt="3" custScaleX="127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B4B09-E1DB-41AF-AAAB-6CDD00E6DCE7}" type="pres">
      <dgm:prSet presAssocID="{57B0B62D-6439-489C-B2EA-174088D7B29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AB32384-839C-4919-98DD-AE626C6F9E27}" type="pres">
      <dgm:prSet presAssocID="{57B0B62D-6439-489C-B2EA-174088D7B290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805FAC30-064A-4BF3-B76C-E6A2D8DB1B6D}" type="pres">
      <dgm:prSet presAssocID="{E871094C-9F93-4A50-B597-BC80E6384BAC}" presName="node" presStyleLbl="node1" presStyleIdx="1" presStyleCnt="3" custScaleX="41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95E76-1326-4CC5-9B9A-D6C7D8A17B11}" type="pres">
      <dgm:prSet presAssocID="{DB454ADC-15C0-4014-AF29-1DE324939F3C}" presName="sibTrans" presStyleLbl="sibTrans2D1" presStyleIdx="1" presStyleCnt="2"/>
      <dgm:spPr/>
      <dgm:t>
        <a:bodyPr/>
        <a:lstStyle/>
        <a:p>
          <a:endParaRPr lang="ru-RU"/>
        </a:p>
      </dgm:t>
    </dgm:pt>
    <dgm:pt modelId="{71A6E0E0-B5A9-4F0B-BC03-5C8C0CEBCB64}" type="pres">
      <dgm:prSet presAssocID="{DB454ADC-15C0-4014-AF29-1DE324939F3C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679E4C8B-D2BD-4778-B93C-6AAC7B445E97}" type="pres">
      <dgm:prSet presAssocID="{82A699C1-9530-4C63-B104-11ED9EFB5ED5}" presName="node" presStyleLbl="node1" presStyleIdx="2" presStyleCnt="3" custScaleX="1329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C59F2-6E28-46A9-8FD7-DC43C94EE2CA}" type="presOf" srcId="{B8D75F7A-7097-436D-AC7E-E00B6FC82443}" destId="{21CE4570-63F0-4268-A604-42DDEC0DF506}" srcOrd="0" destOrd="0" presId="urn:microsoft.com/office/officeart/2005/8/layout/process1"/>
    <dgm:cxn modelId="{EA9670FF-15A5-4266-BC6C-B73D301906E6}" srcId="{33C0D624-7CC4-4774-82F6-C0D9F9700B7E}" destId="{B8D75F7A-7097-436D-AC7E-E00B6FC82443}" srcOrd="0" destOrd="0" parTransId="{751756B9-F9A0-4319-AFDA-1433E67E45DC}" sibTransId="{57B0B62D-6439-489C-B2EA-174088D7B290}"/>
    <dgm:cxn modelId="{F4358B5F-8A6B-4866-833A-0E0550DEF68E}" srcId="{33C0D624-7CC4-4774-82F6-C0D9F9700B7E}" destId="{E871094C-9F93-4A50-B597-BC80E6384BAC}" srcOrd="1" destOrd="0" parTransId="{2A4B4988-66C0-4422-A03C-0D0CD6F706DF}" sibTransId="{DB454ADC-15C0-4014-AF29-1DE324939F3C}"/>
    <dgm:cxn modelId="{BE0E5779-7B8B-40DC-B039-B66C19DF3059}" type="presOf" srcId="{57B0B62D-6439-489C-B2EA-174088D7B290}" destId="{C6AB4B09-E1DB-41AF-AAAB-6CDD00E6DCE7}" srcOrd="0" destOrd="0" presId="urn:microsoft.com/office/officeart/2005/8/layout/process1"/>
    <dgm:cxn modelId="{76CA8175-388A-4B67-837F-3E54CF1130B2}" type="presOf" srcId="{E871094C-9F93-4A50-B597-BC80E6384BAC}" destId="{805FAC30-064A-4BF3-B76C-E6A2D8DB1B6D}" srcOrd="0" destOrd="0" presId="urn:microsoft.com/office/officeart/2005/8/layout/process1"/>
    <dgm:cxn modelId="{27DE9C03-E426-4244-8F0D-AC2D87D3695F}" type="presOf" srcId="{DB454ADC-15C0-4014-AF29-1DE324939F3C}" destId="{B1295E76-1326-4CC5-9B9A-D6C7D8A17B11}" srcOrd="0" destOrd="0" presId="urn:microsoft.com/office/officeart/2005/8/layout/process1"/>
    <dgm:cxn modelId="{8788A636-81CB-43A2-A37C-DCD0CEAD754D}" type="presOf" srcId="{DB454ADC-15C0-4014-AF29-1DE324939F3C}" destId="{71A6E0E0-B5A9-4F0B-BC03-5C8C0CEBCB64}" srcOrd="1" destOrd="0" presId="urn:microsoft.com/office/officeart/2005/8/layout/process1"/>
    <dgm:cxn modelId="{005EBE26-0B66-4F73-A3E8-18D2E439D53C}" srcId="{33C0D624-7CC4-4774-82F6-C0D9F9700B7E}" destId="{82A699C1-9530-4C63-B104-11ED9EFB5ED5}" srcOrd="2" destOrd="0" parTransId="{01AEB328-6254-4A40-BBEC-43387F8F98EE}" sibTransId="{50431F96-74ED-49FB-BF40-F67EA05661EA}"/>
    <dgm:cxn modelId="{0662D485-D117-4A77-B765-2A451888AC1A}" type="presOf" srcId="{82A699C1-9530-4C63-B104-11ED9EFB5ED5}" destId="{679E4C8B-D2BD-4778-B93C-6AAC7B445E97}" srcOrd="0" destOrd="0" presId="urn:microsoft.com/office/officeart/2005/8/layout/process1"/>
    <dgm:cxn modelId="{401CD4CC-2BD1-483F-87CD-34BB8D696E31}" type="presOf" srcId="{33C0D624-7CC4-4774-82F6-C0D9F9700B7E}" destId="{18959A7C-4F4E-4C1E-99FB-0EB9202DA9FC}" srcOrd="0" destOrd="0" presId="urn:microsoft.com/office/officeart/2005/8/layout/process1"/>
    <dgm:cxn modelId="{2098421F-D9C8-415E-A9F6-6B36F7A06864}" type="presOf" srcId="{57B0B62D-6439-489C-B2EA-174088D7B290}" destId="{9AB32384-839C-4919-98DD-AE626C6F9E27}" srcOrd="1" destOrd="0" presId="urn:microsoft.com/office/officeart/2005/8/layout/process1"/>
    <dgm:cxn modelId="{55619C52-C28B-4DB7-A12E-D3D24DE806DE}" type="presParOf" srcId="{18959A7C-4F4E-4C1E-99FB-0EB9202DA9FC}" destId="{21CE4570-63F0-4268-A604-42DDEC0DF506}" srcOrd="0" destOrd="0" presId="urn:microsoft.com/office/officeart/2005/8/layout/process1"/>
    <dgm:cxn modelId="{02510009-FB17-4952-AFFF-2C764C52C3DA}" type="presParOf" srcId="{18959A7C-4F4E-4C1E-99FB-0EB9202DA9FC}" destId="{C6AB4B09-E1DB-41AF-AAAB-6CDD00E6DCE7}" srcOrd="1" destOrd="0" presId="urn:microsoft.com/office/officeart/2005/8/layout/process1"/>
    <dgm:cxn modelId="{E90656DE-7350-4B13-ACBC-8E0B728865C0}" type="presParOf" srcId="{C6AB4B09-E1DB-41AF-AAAB-6CDD00E6DCE7}" destId="{9AB32384-839C-4919-98DD-AE626C6F9E27}" srcOrd="0" destOrd="0" presId="urn:microsoft.com/office/officeart/2005/8/layout/process1"/>
    <dgm:cxn modelId="{2088C4E1-DC25-4233-A9DF-F6B1F0A6C499}" type="presParOf" srcId="{18959A7C-4F4E-4C1E-99FB-0EB9202DA9FC}" destId="{805FAC30-064A-4BF3-B76C-E6A2D8DB1B6D}" srcOrd="2" destOrd="0" presId="urn:microsoft.com/office/officeart/2005/8/layout/process1"/>
    <dgm:cxn modelId="{CFF90DCA-DD45-401C-85D8-E6FF6209EF4E}" type="presParOf" srcId="{18959A7C-4F4E-4C1E-99FB-0EB9202DA9FC}" destId="{B1295E76-1326-4CC5-9B9A-D6C7D8A17B11}" srcOrd="3" destOrd="0" presId="urn:microsoft.com/office/officeart/2005/8/layout/process1"/>
    <dgm:cxn modelId="{415C1868-020E-4F81-9416-D3D7A11D7580}" type="presParOf" srcId="{B1295E76-1326-4CC5-9B9A-D6C7D8A17B11}" destId="{71A6E0E0-B5A9-4F0B-BC03-5C8C0CEBCB64}" srcOrd="0" destOrd="0" presId="urn:microsoft.com/office/officeart/2005/8/layout/process1"/>
    <dgm:cxn modelId="{B4AD2C89-76FC-457A-A502-D6D63405A1A0}" type="presParOf" srcId="{18959A7C-4F4E-4C1E-99FB-0EB9202DA9FC}" destId="{679E4C8B-D2BD-4778-B93C-6AAC7B445E97}" srcOrd="4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5EFD8-46AD-4073-BC76-C46D0569A78B}">
      <dsp:nvSpPr>
        <dsp:cNvPr id="0" name=""/>
        <dsp:cNvSpPr/>
      </dsp:nvSpPr>
      <dsp:spPr>
        <a:xfrm>
          <a:off x="0" y="917"/>
          <a:ext cx="7926185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1B6F378-3648-4A26-BD8B-68C3D4310E0B}">
      <dsp:nvSpPr>
        <dsp:cNvPr id="0" name=""/>
        <dsp:cNvSpPr/>
      </dsp:nvSpPr>
      <dsp:spPr>
        <a:xfrm>
          <a:off x="0" y="917"/>
          <a:ext cx="7926185" cy="1325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rPr>
            <a:t>Инициатор проекта </a:t>
          </a:r>
          <a:r>
            <a:rPr lang="ru-RU" sz="2000" b="0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rPr>
            <a:t>– Открытое акционерное общество «Агентство инвестиционного развития Новосибирской области» - специализированная организация по работе с инвесторами и сопровождению инвестиционных проектов, уполномоченная Правительством Новосибирской области  </a:t>
          </a:r>
        </a:p>
      </dsp:txBody>
      <dsp:txXfrm>
        <a:off x="0" y="917"/>
        <a:ext cx="7926185" cy="1325737"/>
      </dsp:txXfrm>
    </dsp:sp>
    <dsp:sp modelId="{BE993A1F-04C4-4D76-B4E9-4B197E4D7FB5}">
      <dsp:nvSpPr>
        <dsp:cNvPr id="0" name=""/>
        <dsp:cNvSpPr/>
      </dsp:nvSpPr>
      <dsp:spPr>
        <a:xfrm>
          <a:off x="0" y="1973207"/>
          <a:ext cx="7926185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5A4C7A-39F6-4D60-A623-49EC84F94653}">
      <dsp:nvSpPr>
        <dsp:cNvPr id="0" name=""/>
        <dsp:cNvSpPr/>
      </dsp:nvSpPr>
      <dsp:spPr>
        <a:xfrm>
          <a:off x="0" y="1326655"/>
          <a:ext cx="7918444" cy="2173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Наименование проекта </a:t>
          </a:r>
          <a:r>
            <a:rPr lang="ru-RU" sz="2000" b="0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– привлечение иностранных резидентов в промышленно – логистический парк</a:t>
          </a:r>
        </a:p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Цель проекта </a:t>
          </a:r>
          <a:r>
            <a:rPr lang="ru-RU" sz="2000" b="0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–</a:t>
          </a:r>
          <a:r>
            <a:rPr lang="ru-RU" sz="2000" b="1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 </a:t>
          </a:r>
          <a:r>
            <a:rPr lang="ru-RU" sz="2000" b="0" u="none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реализация проекта с привлечением иностранных резидентов в промышленно-логистический парк Новосибирской области для создания производств в сфере транспортно-логистических комплексов, промышленных производств, новых технологических производств, перерабатывающих производств.</a:t>
          </a:r>
        </a:p>
      </dsp:txBody>
      <dsp:txXfrm>
        <a:off x="0" y="1326655"/>
        <a:ext cx="7918444" cy="2173649"/>
      </dsp:txXfrm>
    </dsp:sp>
    <dsp:sp modelId="{16D77572-9285-4059-B469-BB1ECE41DD53}">
      <dsp:nvSpPr>
        <dsp:cNvPr id="0" name=""/>
        <dsp:cNvSpPr/>
      </dsp:nvSpPr>
      <dsp:spPr>
        <a:xfrm>
          <a:off x="0" y="3471585"/>
          <a:ext cx="7926185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9CB08C-F92F-4BC0-83BB-A58202DBF6C4}">
      <dsp:nvSpPr>
        <dsp:cNvPr id="0" name=""/>
        <dsp:cNvSpPr/>
      </dsp:nvSpPr>
      <dsp:spPr>
        <a:xfrm>
          <a:off x="0" y="3500305"/>
          <a:ext cx="7926185" cy="1469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Промышленно-логистический парк Новосибирской области – </a:t>
          </a:r>
          <a:r>
            <a:rPr lang="ru-RU" sz="2000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современная площадка с полным комплексом инфраструктуры для развития логистических и производственных компаний, подлежащая комплексному освоению </a:t>
          </a: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rPr>
            <a:t>по единому генеральному плану</a:t>
          </a:r>
          <a:endParaRPr lang="ru-RU" sz="2000" b="1" u="sng" kern="1200" dirty="0" smtClean="0">
            <a:solidFill>
              <a:schemeClr val="accent5">
                <a:lumMod val="50000"/>
              </a:schemeClr>
            </a:solidFill>
            <a:latin typeface="Arial Narrow" panose="020B0606020202030204" pitchFamily="34" charset="0"/>
            <a:cs typeface="Arial" pitchFamily="34" charset="0"/>
          </a:endParaRPr>
        </a:p>
      </dsp:txBody>
      <dsp:txXfrm>
        <a:off x="0" y="3500305"/>
        <a:ext cx="7926185" cy="14690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E4570-63F0-4268-A604-42DDEC0DF506}">
      <dsp:nvSpPr>
        <dsp:cNvPr id="0" name=""/>
        <dsp:cNvSpPr/>
      </dsp:nvSpPr>
      <dsp:spPr>
        <a:xfrm>
          <a:off x="6097" y="0"/>
          <a:ext cx="2868122" cy="2924640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Arial Narrow" panose="020B0606020202030204" pitchFamily="34" charset="0"/>
            </a:rPr>
            <a:t>Средний срок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Arial Narrow" panose="020B0606020202030204" pitchFamily="34" charset="0"/>
            </a:rPr>
            <a:t>от начала работы с инвестором до получения разрешения на строительство и выхода на площадку 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Arial Narrow" panose="020B0606020202030204" pitchFamily="34" charset="0"/>
            </a:rPr>
            <a:t>6 - 7 месяцев</a:t>
          </a:r>
          <a:endParaRPr lang="ru-RU" sz="2000" i="0" kern="1200" dirty="0">
            <a:latin typeface="Arial Narrow" panose="020B0606020202030204" pitchFamily="34" charset="0"/>
          </a:endParaRPr>
        </a:p>
      </dsp:txBody>
      <dsp:txXfrm>
        <a:off x="90101" y="84004"/>
        <a:ext cx="2700114" cy="2756632"/>
      </dsp:txXfrm>
    </dsp:sp>
    <dsp:sp modelId="{C6AB4B09-E1DB-41AF-AAAB-6CDD00E6DCE7}">
      <dsp:nvSpPr>
        <dsp:cNvPr id="0" name=""/>
        <dsp:cNvSpPr/>
      </dsp:nvSpPr>
      <dsp:spPr>
        <a:xfrm>
          <a:off x="3098780" y="1183863"/>
          <a:ext cx="476070" cy="5569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i="0" kern="1200">
            <a:solidFill>
              <a:srgbClr val="002060"/>
            </a:solidFill>
            <a:latin typeface="Arial Narrow" panose="020B0606020202030204" pitchFamily="34" charset="0"/>
          </a:endParaRPr>
        </a:p>
      </dsp:txBody>
      <dsp:txXfrm>
        <a:off x="3098780" y="1295245"/>
        <a:ext cx="333249" cy="334148"/>
      </dsp:txXfrm>
    </dsp:sp>
    <dsp:sp modelId="{805FAC30-064A-4BF3-B76C-E6A2D8DB1B6D}">
      <dsp:nvSpPr>
        <dsp:cNvPr id="0" name=""/>
        <dsp:cNvSpPr/>
      </dsp:nvSpPr>
      <dsp:spPr>
        <a:xfrm>
          <a:off x="3772465" y="0"/>
          <a:ext cx="925395" cy="2924640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268329"/>
            <a:satOff val="-6535"/>
            <a:lumOff val="28597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i="0" kern="1200" smtClean="0">
              <a:latin typeface="Arial Narrow" panose="020B0606020202030204" pitchFamily="34" charset="0"/>
            </a:rPr>
            <a:t>в том числе</a:t>
          </a:r>
          <a:endParaRPr lang="ru-RU" sz="2200" i="0" kern="1200" dirty="0">
            <a:latin typeface="Arial Narrow" panose="020B0606020202030204" pitchFamily="34" charset="0"/>
          </a:endParaRPr>
        </a:p>
      </dsp:txBody>
      <dsp:txXfrm>
        <a:off x="3799569" y="27104"/>
        <a:ext cx="871187" cy="2870432"/>
      </dsp:txXfrm>
    </dsp:sp>
    <dsp:sp modelId="{B1295E76-1326-4CC5-9B9A-D6C7D8A17B11}">
      <dsp:nvSpPr>
        <dsp:cNvPr id="0" name=""/>
        <dsp:cNvSpPr/>
      </dsp:nvSpPr>
      <dsp:spPr>
        <a:xfrm>
          <a:off x="4922422" y="1183863"/>
          <a:ext cx="476070" cy="5569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415426"/>
            <a:satOff val="-8871"/>
            <a:lumOff val="331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i="0" kern="1200">
            <a:solidFill>
              <a:srgbClr val="002060"/>
            </a:solidFill>
            <a:latin typeface="Arial Narrow" panose="020B0606020202030204" pitchFamily="34" charset="0"/>
          </a:endParaRPr>
        </a:p>
      </dsp:txBody>
      <dsp:txXfrm>
        <a:off x="4922422" y="1295245"/>
        <a:ext cx="333249" cy="334148"/>
      </dsp:txXfrm>
    </dsp:sp>
    <dsp:sp modelId="{679E4C8B-D2BD-4778-B93C-6AAC7B445E97}">
      <dsp:nvSpPr>
        <dsp:cNvPr id="0" name=""/>
        <dsp:cNvSpPr/>
      </dsp:nvSpPr>
      <dsp:spPr>
        <a:xfrm>
          <a:off x="5596107" y="0"/>
          <a:ext cx="2986443" cy="2924640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268329"/>
            <a:satOff val="-6535"/>
            <a:lumOff val="28597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0" kern="1200" dirty="0" smtClean="0">
            <a:latin typeface="Arial Narrow" panose="020B060602020203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Arial Narrow" panose="020B0606020202030204" pitchFamily="34" charset="0"/>
            </a:rPr>
            <a:t>Средний срок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Arial Narrow" panose="020B0606020202030204" pitchFamily="34" charset="0"/>
            </a:rPr>
            <a:t>получения земельного участка в аренду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0" kern="1200" dirty="0" smtClean="0">
            <a:latin typeface="Arial Narrow" panose="020B060602020203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0" kern="1200" dirty="0" smtClean="0">
            <a:latin typeface="Arial Narrow" panose="020B060602020203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Arial Narrow" panose="020B0606020202030204" pitchFamily="34" charset="0"/>
            </a:rPr>
            <a:t>2 - 3 месяца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1" i="0" kern="1200" dirty="0">
            <a:latin typeface="Arial Narrow" panose="020B0606020202030204" pitchFamily="34" charset="0"/>
          </a:endParaRPr>
        </a:p>
      </dsp:txBody>
      <dsp:txXfrm>
        <a:off x="5681767" y="85660"/>
        <a:ext cx="2815123" cy="2753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C384C3-0565-4613-91C0-DB3BE8E5EA27}" type="datetimeFigureOut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0E86E51-6E07-4BA7-BCE2-D340EED431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56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Добрый день, уважаемые коллеги! Мы рады, что у нас есть возможность презентовать вам Промышленно-логистический парк Новосибирской области, который может стать отличной площадкой для локализации промышленного производства. 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C723D9-4F16-4439-AED7-7718B8BC054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Одним из главных преимуществ региона является его расположение на пересечении ключевых транспортных магистралей страны. </a:t>
            </a:r>
          </a:p>
          <a:p>
            <a:pPr>
              <a:spcBef>
                <a:spcPct val="0"/>
              </a:spcBef>
            </a:pPr>
            <a:r>
              <a:rPr lang="ru-RU" smtClean="0"/>
              <a:t>Через Новосибирскую область проходит Транссибирская железнодорожная магистраль, которая обеспечивает железнодорожный выход в Казахстан и страны Средней Азии. </a:t>
            </a:r>
          </a:p>
          <a:p>
            <a:pPr>
              <a:spcBef>
                <a:spcPct val="0"/>
              </a:spcBef>
            </a:pPr>
            <a:r>
              <a:rPr lang="ru-RU" smtClean="0"/>
              <a:t>Международный аэропорт «Толмачево» находится на пересечении воздушных линий из Китая и Юго-Восточной Азии в Европу, из Северной Америки в Индию и Азию и позволяет региону обеспечить прием всех существующие типы воздушных судов без ограничений по взлётной массе.</a:t>
            </a:r>
          </a:p>
          <a:p>
            <a:pPr>
              <a:spcBef>
                <a:spcPct val="0"/>
              </a:spcBef>
            </a:pPr>
            <a:r>
              <a:rPr lang="ru-RU" smtClean="0"/>
              <a:t>Автомобильные дороги федерального и регионального значения обеспечивают выход в Казахстан, Монголию и Китай, страны Средней Азии, в Европейскую часть России, к Северному морскому пути. 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178202-AE6D-4D45-843C-718BBDD6D3D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Если говорить о самом Промышленно-логистическом парке Новосибирской области, который является одним из крупнейших парковых проектов России,   то ПЛП играет важнейшую роль в транзитных транспортных потоках Новосибирской области.</a:t>
            </a:r>
          </a:p>
          <a:p>
            <a:pPr>
              <a:spcBef>
                <a:spcPct val="0"/>
              </a:spcBef>
            </a:pPr>
            <a:r>
              <a:rPr lang="ru-RU" smtClean="0"/>
              <a:t>Площадка парка расположена таким образом, чтобы максимально использовать все преимущества региона  и предоставить инвесторам удобный доступ к ключевым транспортным магистралям.</a:t>
            </a:r>
          </a:p>
          <a:p>
            <a:pPr>
              <a:spcBef>
                <a:spcPct val="0"/>
              </a:spcBef>
            </a:pPr>
            <a:r>
              <a:rPr lang="ru-RU" smtClean="0"/>
              <a:t>Площадка ПЛП расположена:</a:t>
            </a:r>
          </a:p>
          <a:p>
            <a:pPr>
              <a:spcBef>
                <a:spcPct val="0"/>
              </a:spcBef>
            </a:pPr>
            <a:r>
              <a:rPr lang="ru-RU" smtClean="0"/>
              <a:t> в 12 км от города Новосибирска, который является не только центром Новосибирской области, но и Административным центром Сибирского федерального округа;</a:t>
            </a:r>
          </a:p>
          <a:p>
            <a:pPr>
              <a:spcBef>
                <a:spcPct val="0"/>
              </a:spcBef>
            </a:pPr>
            <a:r>
              <a:rPr lang="ru-RU" smtClean="0"/>
              <a:t>территория парка расположена вдоль федеральной трассы М-51 и Транссибирской железнодорожной магистрали;</a:t>
            </a:r>
          </a:p>
          <a:p>
            <a:pPr>
              <a:spcBef>
                <a:spcPct val="0"/>
              </a:spcBef>
            </a:pPr>
            <a:r>
              <a:rPr lang="ru-RU" smtClean="0"/>
              <a:t>с запада территория примыкает к железнодорожной станции "Чик" Западно-Сибирской железной дороги;</a:t>
            </a:r>
          </a:p>
          <a:p>
            <a:pPr>
              <a:spcBef>
                <a:spcPct val="0"/>
              </a:spcBef>
            </a:pPr>
            <a:r>
              <a:rPr lang="ru-RU" smtClean="0"/>
              <a:t> в 6 км от международного аэропорта Толмачево;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37DBFC-F61E-440D-B753-C68A2383A55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44EB75-B512-4B92-A6D6-00DF0A85C42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Вся инженерно-транспортная инфраструктура парка развивается по принципу опережающего развития, т.е. строится опорная инфраструктура, к которой впоследствии присоединяются объекты резидентов ПЛП.</a:t>
            </a:r>
          </a:p>
          <a:p>
            <a:pPr>
              <a:spcBef>
                <a:spcPct val="0"/>
              </a:spcBef>
            </a:pPr>
            <a:r>
              <a:rPr lang="ru-RU" smtClean="0"/>
              <a:t>На территории парка построены и введены в эксплуатацию объекты инфраструктуры  первой очереди, в том числе газопровод высокого давления, электросетевые объекты, хозяйственно-бытовая и ливневая канализация, комплекс очистных сооружений,  железнодорожные пути необщего пользования, внутриплощадочные автомобильные дороги. </a:t>
            </a:r>
          </a:p>
          <a:p>
            <a:pPr>
              <a:spcBef>
                <a:spcPct val="0"/>
              </a:spcBef>
            </a:pPr>
            <a:r>
              <a:rPr lang="ru-RU" smtClean="0"/>
              <a:t>Все инженерные и транспортные сети парка объединены в инфраструктурные коридоры, которые расположены вдоль границы земельных участков резидентов ПЛП.</a:t>
            </a:r>
          </a:p>
          <a:p>
            <a:pPr>
              <a:spcBef>
                <a:spcPct val="0"/>
              </a:spcBef>
            </a:pPr>
            <a:r>
              <a:rPr lang="ru-RU" smtClean="0"/>
              <a:t>Как вы видите на слайде участки в зонах «А» и «Б» уже практически полностью заполнены резидентами или зарезервированы под проекты инвесторов (участки выделенные синим цветом).</a:t>
            </a:r>
          </a:p>
          <a:p>
            <a:pPr>
              <a:spcBef>
                <a:spcPct val="0"/>
              </a:spcBef>
            </a:pPr>
            <a:r>
              <a:rPr lang="ru-RU" smtClean="0"/>
              <a:t>На сегодняшний день, в ПЛП свои проекты реализуют 20 компаний-резидентов. Среди них такие крупные международные компании как </a:t>
            </a:r>
            <a:r>
              <a:rPr lang="en-US" smtClean="0"/>
              <a:t>REXAM</a:t>
            </a:r>
            <a:r>
              <a:rPr lang="ru-RU" smtClean="0"/>
              <a:t>, Мон’дэлиз и итальянский холдинг Арнег, Корпорация Глория Джинс и многие другие.  </a:t>
            </a:r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2F383C-0A64-46C6-BCDF-13A759B8247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7F22FDD-34F8-40B8-80A3-A4CE952C7DC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>
                <a:solidFill>
                  <a:srgbClr val="002060"/>
                </a:solidFill>
              </a:rPr>
              <a:t>Базовые нормативы обеспечения земельного участка, предоставленного резиденту, инфраструктурой парка: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600405-2E85-4347-85EB-908B5A62132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Принцип опережающего развития инфраструктуры парка, понятный статус земель предоставляемых инвестору, четкие налаженные процедуры работы с инвестором, все это позволяют существенно сократить сроки реализации инвестиционных проектов на территории парка.</a:t>
            </a:r>
          </a:p>
          <a:p>
            <a:pPr>
              <a:spcBef>
                <a:spcPct val="0"/>
              </a:spcBef>
            </a:pPr>
            <a:r>
              <a:rPr lang="ru-RU" smtClean="0"/>
              <a:t>К примеру, средний срок оформления всей необходимой документацией от начала работы с инвестором до получения разрешения на строительство и выхода на площадку составляет 6-7 месяцев. В этот период входит  и срок получения земельного участка в аренду, который составляет  2-3 месяца.</a:t>
            </a:r>
          </a:p>
          <a:p>
            <a:pPr>
              <a:spcBef>
                <a:spcPct val="0"/>
              </a:spcBef>
            </a:pPr>
            <a:r>
              <a:rPr lang="ru-RU" smtClean="0"/>
              <a:t>Также на площадке определена фиксированная и единая для всех инвесторов стоимость аренды и выкупа земельного участка, которая составляет 710 тыс. рублей в год (без учета НДС) при аренде 1 га земли  и 7 млн 100 тыс. рублей  при выкупе за 1 га. 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71CEF8-47CC-4CA3-84C3-6B4AC644EE2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На территории ПЛП не могут быть размещены предприятия, имеющие следующие технические характеристики:</a:t>
            </a:r>
          </a:p>
          <a:p>
            <a:pPr>
              <a:spcBef>
                <a:spcPct val="0"/>
              </a:spcBef>
            </a:pPr>
            <a:r>
              <a:rPr lang="ru-RU" smtClean="0"/>
              <a:t>…</a:t>
            </a:r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0C51D23-5215-432D-8812-0A97EE9C67F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AFF60F-D1BC-46EE-B8DF-95BFFB8158A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Если Вас заинтересовала площадка Промышленно-логистического парка для реализации своих инвестиционных проектов, с нами всегда можно связаться по  контактам указанным на этом слайде.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C20B66-B0D4-4D6E-BB2C-A6644CE3630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3F388-CAA7-4D77-9D0A-0A4E89BBF46E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80965-AB5B-4D44-BA66-1354B9F75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24DC9-0AD4-4BF8-AABD-9E71163DDAB3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E184D-0F3F-4A50-B2B1-1DB6563F4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84E1E-0B4A-4AE0-935C-D51D388A5F05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0DB0D-48EC-4FDF-BF0D-4644962BE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1F80E-0682-4B8B-B473-B4209D5568A0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4B13-A082-478F-BBDC-DEC981151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2D3C0-AF70-486C-AA9E-654AAA86B43E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58DB2-3681-4CB1-BD6F-074E3F05F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7E649-5547-4814-A69E-B6DBBACD09B6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F7754-2C6A-40CB-B132-5FEF4148B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5F388-1218-4AE6-8D7E-56336BE3C9A4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23E9B-DC70-4669-A0C9-CA0090A7D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D1BC3-DD8A-42C1-8431-EBC4136FB921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99402-8FF3-439A-B799-99AB5A78A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32496-8FF9-474A-9ECE-5ADA666AE0EC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40AD-03ED-4889-8C3E-2A4AB52D1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2C650-D87A-45A1-AA50-E22C8729E1EE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49D7D-4986-48C2-A36B-90B4DD2843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70B2D-C84B-44E3-A849-61D8E08276C8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05A62-F6F1-4882-B3E9-8EEA1E1CB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00CD83-813B-4F88-B165-1764F2B0C790}" type="datetime1">
              <a:rPr lang="ru-RU"/>
              <a:pPr>
                <a:defRPr/>
              </a:pPr>
              <a:t>24.03.2016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B1FF0B-EDBA-497B-9603-BDD72E7568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0.png"/><Relationship Id="rId4" Type="http://schemas.openxmlformats.org/officeDocument/2006/relationships/image" Target="../media/image2.jpeg"/><Relationship Id="rId9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ir-nso.ru/" TargetMode="External"/><Relationship Id="rId4" Type="http://schemas.openxmlformats.org/officeDocument/2006/relationships/hyperlink" Target="mailto:info@air-ns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4FB114-82B2-41EC-9EB7-43BA117D0339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pic>
        <p:nvPicPr>
          <p:cNvPr id="14338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rcRect l="1996" r="2187"/>
          <a:stretch>
            <a:fillRect/>
          </a:stretch>
        </p:blipFill>
        <p:spPr>
          <a:xfrm>
            <a:off x="0" y="-25400"/>
            <a:ext cx="9144000" cy="688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680AB-4C76-45B6-A34E-FC08B99A11B4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222250"/>
            <a:ext cx="7886700" cy="655638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 Narrow" pitchFamily="34" charset="0"/>
              </a:rPr>
              <a:t>Инициатор и цели проекта</a:t>
            </a:r>
            <a:endParaRPr lang="ru-RU" sz="28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16388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403225" y="101600"/>
            <a:ext cx="7902575" cy="590550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Инициатор и цели проекта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589164" y="963827"/>
          <a:ext cx="7926185" cy="497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ая соединительная линия 8"/>
          <p:cNvSpPr/>
          <p:nvPr/>
        </p:nvSpPr>
        <p:spPr>
          <a:xfrm>
            <a:off x="4572000" y="6900863"/>
            <a:ext cx="7926388" cy="0"/>
          </a:xfrm>
          <a:prstGeom prst="line">
            <a:avLst/>
          </a:prstGeom>
        </p:spPr>
        <p:style>
          <a:lnRef idx="1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6392" name="Рисунок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4200" y="2190750"/>
            <a:ext cx="7931150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Рисунок 1"/>
          <p:cNvPicPr>
            <a:picLocks noChangeAspect="1"/>
          </p:cNvPicPr>
          <p:nvPr/>
        </p:nvPicPr>
        <p:blipFill>
          <a:blip r:embed="rId4"/>
          <a:srcRect t="12073"/>
          <a:stretch>
            <a:fillRect/>
          </a:stretch>
        </p:blipFill>
        <p:spPr bwMode="auto">
          <a:xfrm>
            <a:off x="606425" y="1019175"/>
            <a:ext cx="77025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606425" y="301625"/>
            <a:ext cx="7550150" cy="708025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Новосибирская область -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крупнейший транспортный узел восточной части России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4819650"/>
            <a:ext cx="2895600" cy="19145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Транссибирская магистраль: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железнодорожный выход 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Казахстан и страны Средней Азии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895600" y="4822825"/>
            <a:ext cx="3124200" cy="19113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Международный аэропорт «Толмачево»: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- все существующие типы воздушных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 судов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- пересечении воздушных линий из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  Китая и Юго-Восточной Азии в Европу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019800" y="4822825"/>
            <a:ext cx="3124200" cy="19113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Автомобильные дороги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федерального и регионального значения: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выход в Казахстан, Монголию и Китай, страны Средней Азии, в Европейскую часть России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FFE1A-0742-45B6-AD9C-24F2B1177E82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90500" y="138113"/>
            <a:ext cx="6958013" cy="627062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Описание проекта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0094" t="20376" r="16193" b="4475"/>
          <a:stretch/>
        </p:blipFill>
        <p:spPr>
          <a:xfrm>
            <a:off x="15875" y="3429000"/>
            <a:ext cx="5962650" cy="327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460" name="Группа 15"/>
          <p:cNvGrpSpPr>
            <a:grpSpLocks/>
          </p:cNvGrpSpPr>
          <p:nvPr/>
        </p:nvGrpSpPr>
        <p:grpSpPr bwMode="auto">
          <a:xfrm>
            <a:off x="6353175" y="858838"/>
            <a:ext cx="2695575" cy="1046162"/>
            <a:chOff x="6353175" y="858971"/>
            <a:chExt cx="2695575" cy="1046441"/>
          </a:xfrm>
        </p:grpSpPr>
        <p:sp>
          <p:nvSpPr>
            <p:cNvPr id="19475" name="Прямоугольник 5"/>
            <p:cNvSpPr>
              <a:spLocks noChangeArrowheads="1"/>
            </p:cNvSpPr>
            <p:nvPr/>
          </p:nvSpPr>
          <p:spPr bwMode="auto">
            <a:xfrm>
              <a:off x="6353175" y="858971"/>
              <a:ext cx="26955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 b="1" u="sng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Размещение</a:t>
              </a:r>
            </a:p>
          </p:txBody>
        </p:sp>
        <p:sp>
          <p:nvSpPr>
            <p:cNvPr id="19476" name="Прямоугольник 7"/>
            <p:cNvSpPr>
              <a:spLocks noChangeArrowheads="1"/>
            </p:cNvSpPr>
            <p:nvPr/>
          </p:nvSpPr>
          <p:spPr bwMode="auto">
            <a:xfrm>
              <a:off x="6495343" y="1259081"/>
              <a:ext cx="241123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Новосибирская область, </a:t>
              </a:r>
            </a:p>
            <a:p>
              <a:r>
                <a:rPr lang="ru-RU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Новосибирский район:</a:t>
              </a:r>
            </a:p>
          </p:txBody>
        </p:sp>
      </p:grpSp>
      <p:grpSp>
        <p:nvGrpSpPr>
          <p:cNvPr id="19461" name="Группа 19"/>
          <p:cNvGrpSpPr>
            <a:grpSpLocks/>
          </p:cNvGrpSpPr>
          <p:nvPr/>
        </p:nvGrpSpPr>
        <p:grpSpPr bwMode="auto">
          <a:xfrm>
            <a:off x="6196013" y="1979613"/>
            <a:ext cx="2947987" cy="717550"/>
            <a:chOff x="6196804" y="1979652"/>
            <a:chExt cx="2947196" cy="717292"/>
          </a:xfrm>
        </p:grpSpPr>
        <p:sp>
          <p:nvSpPr>
            <p:cNvPr id="19473" name="Прямоугольник 10"/>
            <p:cNvSpPr>
              <a:spLocks noChangeArrowheads="1"/>
            </p:cNvSpPr>
            <p:nvPr/>
          </p:nvSpPr>
          <p:spPr bwMode="auto">
            <a:xfrm>
              <a:off x="6196804" y="1979652"/>
              <a:ext cx="294719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ctr">
                <a:buFontTx/>
                <a:buChar char="-"/>
              </a:pPr>
              <a:r>
                <a:rPr lang="ru-RU" b="1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в 12 км от города Новосибирска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>
              <a:off x="6196804" y="2696944"/>
              <a:ext cx="29471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2" name="Группа 20"/>
          <p:cNvGrpSpPr>
            <a:grpSpLocks/>
          </p:cNvGrpSpPr>
          <p:nvPr/>
        </p:nvGrpSpPr>
        <p:grpSpPr bwMode="auto">
          <a:xfrm>
            <a:off x="6196013" y="2782888"/>
            <a:ext cx="2947987" cy="1506537"/>
            <a:chOff x="6196804" y="2782669"/>
            <a:chExt cx="2947196" cy="1506588"/>
          </a:xfrm>
        </p:grpSpPr>
        <p:sp>
          <p:nvSpPr>
            <p:cNvPr id="19471" name="Прямоугольник 11"/>
            <p:cNvSpPr>
              <a:spLocks noChangeArrowheads="1"/>
            </p:cNvSpPr>
            <p:nvPr/>
          </p:nvSpPr>
          <p:spPr bwMode="auto">
            <a:xfrm>
              <a:off x="6196804" y="2782669"/>
              <a:ext cx="2947196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ctr">
                <a:buFontTx/>
                <a:buChar char="-"/>
              </a:pPr>
              <a:r>
                <a:rPr lang="ru-RU" b="1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вдоль федеральной трассы М-51 и Транссибирской железнодорожной магистрали</a:t>
              </a: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6196804" y="4289257"/>
              <a:ext cx="29471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3" name="Группа 21"/>
          <p:cNvGrpSpPr>
            <a:grpSpLocks/>
          </p:cNvGrpSpPr>
          <p:nvPr/>
        </p:nvGrpSpPr>
        <p:grpSpPr bwMode="auto">
          <a:xfrm>
            <a:off x="6194425" y="4289425"/>
            <a:ext cx="2949575" cy="654050"/>
            <a:chOff x="6194027" y="4289257"/>
            <a:chExt cx="2949973" cy="654904"/>
          </a:xfrm>
        </p:grpSpPr>
        <p:sp>
          <p:nvSpPr>
            <p:cNvPr id="19469" name="Прямоугольник 12"/>
            <p:cNvSpPr>
              <a:spLocks noChangeArrowheads="1"/>
            </p:cNvSpPr>
            <p:nvPr/>
          </p:nvSpPr>
          <p:spPr bwMode="auto">
            <a:xfrm>
              <a:off x="6196804" y="4289257"/>
              <a:ext cx="294719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ctr">
                <a:buFontTx/>
                <a:buChar char="-"/>
              </a:pPr>
              <a:r>
                <a:rPr lang="ru-RU" b="1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в 6 км от международного аэропорта Толмачево</a:t>
              </a: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194027" y="4944161"/>
              <a:ext cx="29467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4" name="Группа 22"/>
          <p:cNvGrpSpPr>
            <a:grpSpLocks/>
          </p:cNvGrpSpPr>
          <p:nvPr/>
        </p:nvGrpSpPr>
        <p:grpSpPr bwMode="auto">
          <a:xfrm>
            <a:off x="6199188" y="4943475"/>
            <a:ext cx="2947987" cy="1793875"/>
            <a:chOff x="6199581" y="4944161"/>
            <a:chExt cx="2947196" cy="1793022"/>
          </a:xfrm>
        </p:grpSpPr>
        <p:sp>
          <p:nvSpPr>
            <p:cNvPr id="19467" name="Прямоугольник 6"/>
            <p:cNvSpPr>
              <a:spLocks noChangeArrowheads="1"/>
            </p:cNvSpPr>
            <p:nvPr/>
          </p:nvSpPr>
          <p:spPr bwMode="auto">
            <a:xfrm>
              <a:off x="6286500" y="4944161"/>
              <a:ext cx="2762250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algn="ctr">
                <a:buFontTx/>
                <a:buChar char="-"/>
              </a:pPr>
              <a:r>
                <a:rPr lang="ru-RU" b="1">
                  <a:solidFill>
                    <a:srgbClr val="002060"/>
                  </a:solidFill>
                  <a:latin typeface="Arial Narrow" pitchFamily="34" charset="0"/>
                  <a:cs typeface="Arial" charset="0"/>
                </a:rPr>
                <a:t>с запада территория ПЛП примыкает к железнодорожной станции "Чик" Западно-Сибирской железной дороги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199581" y="6737183"/>
              <a:ext cx="29471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65" name="TextBox 4"/>
          <p:cNvSpPr txBox="1">
            <a:spLocks noChangeArrowheads="1"/>
          </p:cNvSpPr>
          <p:nvPr/>
        </p:nvSpPr>
        <p:spPr bwMode="auto">
          <a:xfrm>
            <a:off x="190500" y="1258888"/>
            <a:ext cx="56118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Современная инвестиционная площадка с опережающим развитием транспортной и инженерной инфраструктуры, предназначенная для обеспечения благоприятных условий для инвесторов в реализации их собственных инвестиционных проектов, управляемая специально созданной управляющей компанией (АО «УК «ПЛП»)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B430C8-B0DA-4866-BDEC-F43467F8F3E7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667AD-AFBC-409A-97FA-7ED6C924D525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21506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1507" name="Объект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813"/>
            <a:ext cx="90392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6675" y="131763"/>
            <a:ext cx="5534025" cy="525462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Генеральный план и зонирование </a:t>
            </a:r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282575" y="4029075"/>
            <a:ext cx="2378075" cy="612775"/>
          </a:xfrm>
          <a:prstGeom prst="up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Площадка</a:t>
            </a:r>
            <a:r>
              <a:rPr lang="en-US" b="1" dirty="0">
                <a:solidFill>
                  <a:srgbClr val="002060"/>
                </a:solidFill>
              </a:rPr>
              <a:t> B – 707</a:t>
            </a:r>
            <a:r>
              <a:rPr lang="ru-RU" b="1" dirty="0">
                <a:solidFill>
                  <a:srgbClr val="002060"/>
                </a:solidFill>
              </a:rPr>
              <a:t> га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3652838" y="862013"/>
            <a:ext cx="2314575" cy="611187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Площадка</a:t>
            </a:r>
            <a:r>
              <a:rPr lang="en-US" b="1" dirty="0">
                <a:solidFill>
                  <a:srgbClr val="002060"/>
                </a:solidFill>
              </a:rPr>
              <a:t> A – </a:t>
            </a:r>
            <a:r>
              <a:rPr lang="ru-RU" b="1" dirty="0">
                <a:solidFill>
                  <a:srgbClr val="002060"/>
                </a:solidFill>
              </a:rPr>
              <a:t>465 га</a:t>
            </a:r>
          </a:p>
        </p:txBody>
      </p:sp>
      <p:sp>
        <p:nvSpPr>
          <p:cNvPr id="21511" name="Прямоугольник 11"/>
          <p:cNvSpPr>
            <a:spLocks noChangeArrowheads="1"/>
          </p:cNvSpPr>
          <p:nvPr/>
        </p:nvSpPr>
        <p:spPr bwMode="auto">
          <a:xfrm>
            <a:off x="66675" y="5805488"/>
            <a:ext cx="53054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002060"/>
                </a:solidFill>
                <a:latin typeface="Arial Narrow" pitchFamily="34" charset="0"/>
              </a:rPr>
              <a:t>Земля:</a:t>
            </a:r>
          </a:p>
          <a:p>
            <a:pPr algn="just"/>
            <a:endParaRPr lang="ru-RU" sz="600" b="1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Arial Narrow" pitchFamily="34" charset="0"/>
              </a:rPr>
              <a:t>Земельные участки -  в собственности АО «УК «ПЛП»</a:t>
            </a:r>
          </a:p>
          <a:p>
            <a:pPr algn="just"/>
            <a:endParaRPr lang="ru-RU" sz="600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r>
              <a:rPr lang="ru-RU">
                <a:solidFill>
                  <a:srgbClr val="002060"/>
                </a:solidFill>
                <a:latin typeface="Arial Narrow" pitchFamily="34" charset="0"/>
              </a:rPr>
              <a:t>Категория земель – земли промышленности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7938"/>
            <a:ext cx="9229725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450850" y="38100"/>
            <a:ext cx="7642225" cy="787400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Соотношение площадей и специализации парка</a:t>
            </a:r>
            <a:endParaRPr lang="ru-RU" altLang="ru-RU" sz="800" dirty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2531" name="Rectangle 125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22532" name="Rectangle 198"/>
          <p:cNvSpPr>
            <a:spLocks noChangeArrowheads="1"/>
          </p:cNvSpPr>
          <p:nvPr/>
        </p:nvSpPr>
        <p:spPr bwMode="auto">
          <a:xfrm>
            <a:off x="865188" y="6046788"/>
            <a:ext cx="75374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endParaRPr lang="ru-RU" altLang="ru-RU" sz="1600" b="1">
              <a:solidFill>
                <a:srgbClr val="C00000"/>
              </a:solidFill>
              <a:cs typeface="Arial" charset="0"/>
            </a:endParaRPr>
          </a:p>
          <a:p>
            <a:pPr algn="ctr" eaLnBrk="0" hangingPunct="0"/>
            <a:r>
              <a:rPr lang="ru-RU" altLang="ru-RU" sz="1600" b="1">
                <a:solidFill>
                  <a:srgbClr val="C00000"/>
                </a:solidFill>
                <a:cs typeface="Arial" charset="0"/>
              </a:rPr>
              <a:t>ПЛП развивается в направлении крупного распределительного центра </a:t>
            </a:r>
            <a:endParaRPr lang="ru-RU" altLang="ru-RU" sz="700"/>
          </a:p>
          <a:p>
            <a:pPr algn="ctr" eaLnBrk="0" hangingPunct="0"/>
            <a:r>
              <a:rPr lang="ru-RU" altLang="ru-RU" sz="800" b="1">
                <a:solidFill>
                  <a:srgbClr val="C00000"/>
                </a:solidFill>
                <a:cs typeface="Arial" charset="0"/>
              </a:rPr>
              <a:t> </a:t>
            </a:r>
            <a:endParaRPr lang="ru-RU" altLang="ru-RU"/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450850" y="1065213"/>
            <a:ext cx="4622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Общая площадь территории парка </a:t>
            </a:r>
            <a:r>
              <a:rPr lang="ru-RU" b="1" u="sng">
                <a:solidFill>
                  <a:srgbClr val="002060"/>
                </a:solidFill>
                <a:latin typeface="Calibri" pitchFamily="34" charset="0"/>
              </a:rPr>
              <a:t>1172 га</a:t>
            </a:r>
          </a:p>
        </p:txBody>
      </p:sp>
      <p:grpSp>
        <p:nvGrpSpPr>
          <p:cNvPr id="22534" name="Группа 5"/>
          <p:cNvGrpSpPr>
            <a:grpSpLocks/>
          </p:cNvGrpSpPr>
          <p:nvPr/>
        </p:nvGrpSpPr>
        <p:grpSpPr bwMode="auto">
          <a:xfrm>
            <a:off x="-130175" y="1376363"/>
            <a:ext cx="10452100" cy="4659312"/>
            <a:chOff x="-129613" y="1376375"/>
            <a:chExt cx="10451124" cy="4659302"/>
          </a:xfrm>
        </p:grpSpPr>
        <p:graphicFrame>
          <p:nvGraphicFramePr>
            <p:cNvPr id="22536" name="Диаграмма 10"/>
            <p:cNvGraphicFramePr>
              <a:graphicFrameLocks/>
            </p:cNvGraphicFramePr>
            <p:nvPr/>
          </p:nvGraphicFramePr>
          <p:xfrm>
            <a:off x="-180413" y="1739127"/>
            <a:ext cx="3651405" cy="2784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9" r:id="rId5" imgW="3651820" imgH="2786113" progId="Excel.Chart.8">
                    <p:embed/>
                  </p:oleObj>
                </mc:Choice>
                <mc:Fallback>
                  <p:oleObj r:id="rId5" imgW="3651820" imgH="2786113" progId="Excel.Chart.8">
                    <p:embed/>
                    <p:pic>
                      <p:nvPicPr>
                        <p:cNvPr id="0" name="Диаграмма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80413" y="1739127"/>
                          <a:ext cx="3651405" cy="27846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37" name="Диаграмма 14"/>
            <p:cNvGraphicFramePr>
              <a:graphicFrameLocks/>
            </p:cNvGraphicFramePr>
            <p:nvPr/>
          </p:nvGraphicFramePr>
          <p:xfrm>
            <a:off x="2233369" y="1739126"/>
            <a:ext cx="4751280" cy="4347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0" r:id="rId7" imgW="4755292" imgH="4346825" progId="Excel.Chart.8">
                    <p:embed/>
                  </p:oleObj>
                </mc:Choice>
                <mc:Fallback>
                  <p:oleObj r:id="rId7" imgW="4755292" imgH="4346825" progId="Excel.Chart.8">
                    <p:embed/>
                    <p:pic>
                      <p:nvPicPr>
                        <p:cNvPr id="0" name="Диаграмма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3369" y="1739126"/>
                          <a:ext cx="4751280" cy="434735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38" name="Диаграмма 18"/>
            <p:cNvGraphicFramePr>
              <a:graphicFrameLocks/>
            </p:cNvGraphicFramePr>
            <p:nvPr/>
          </p:nvGraphicFramePr>
          <p:xfrm>
            <a:off x="5278794" y="1325575"/>
            <a:ext cx="5093517" cy="4532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1" r:id="rId9" imgW="5090601" imgH="4535817" progId="Excel.Chart.8">
                    <p:embed/>
                  </p:oleObj>
                </mc:Choice>
                <mc:Fallback>
                  <p:oleObj r:id="rId9" imgW="5090601" imgH="4535817" progId="Excel.Chart.8">
                    <p:embed/>
                    <p:pic>
                      <p:nvPicPr>
                        <p:cNvPr id="0" name="Диаграмма 1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8794" y="1325575"/>
                          <a:ext cx="5093517" cy="45323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49A8F-B2F3-4BFC-8982-9EBF535E082B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/>
          </a:blip>
          <a:srcRect l="5105" t="26518" r="4956" b="16795"/>
          <a:stretch/>
        </p:blipFill>
        <p:spPr>
          <a:xfrm>
            <a:off x="214190" y="2572192"/>
            <a:ext cx="3935393" cy="1660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8" name="Picture 4" descr="\\SERVERR2\Shara\Гоголева\от Татьяны Несытовой\ФОТО_Резиденты\Арнег_2.JPG"/>
          <p:cNvPicPr>
            <a:picLocks noChangeAspect="1" noChangeArrowheads="1"/>
          </p:cNvPicPr>
          <p:nvPr/>
        </p:nvPicPr>
        <p:blipFill rotWithShape="1">
          <a:blip r:embed="rId5" cstate="print">
            <a:extLst/>
          </a:blip>
          <a:srcRect r="24479" b="45032"/>
          <a:stretch/>
        </p:blipFill>
        <p:spPr bwMode="auto">
          <a:xfrm>
            <a:off x="214191" y="737645"/>
            <a:ext cx="3943140" cy="1706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30" name="Picture 6" descr="\\SERVERR2\Shara\Гоголева\от Татьяны Несытовой\ФОТО_Резиденты\ВСК_1.JPG"/>
          <p:cNvPicPr>
            <a:picLocks noChangeAspect="1" noChangeArrowheads="1"/>
          </p:cNvPicPr>
          <p:nvPr/>
        </p:nvPicPr>
        <p:blipFill rotWithShape="1">
          <a:blip r:embed="rId6" cstate="print">
            <a:extLst/>
          </a:blip>
          <a:srcRect l="7050" r="14034" b="44886"/>
          <a:stretch/>
        </p:blipFill>
        <p:spPr bwMode="auto">
          <a:xfrm>
            <a:off x="4864576" y="2542743"/>
            <a:ext cx="4141860" cy="1695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31" name="Picture 7" descr="\\SERVERR2\Shara\Гоголева\от Татьяны Несытовой\ФОТО_Резиденты\ЗТИ_2.JPG"/>
          <p:cNvPicPr>
            <a:picLocks noChangeAspect="1" noChangeArrowheads="1"/>
          </p:cNvPicPr>
          <p:nvPr/>
        </p:nvPicPr>
        <p:blipFill rotWithShape="1">
          <a:blip r:embed="rId7" cstate="print">
            <a:extLst/>
          </a:blip>
          <a:srcRect l="18007" t="21426" r="16154" b="21024"/>
          <a:stretch/>
        </p:blipFill>
        <p:spPr bwMode="auto">
          <a:xfrm>
            <a:off x="4827181" y="735020"/>
            <a:ext cx="4146698" cy="16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329927" y="769204"/>
            <a:ext cx="1338917" cy="435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/>
          </a:blip>
          <a:stretch>
            <a:fillRect/>
          </a:stretch>
        </p:blipFill>
        <p:spPr>
          <a:xfrm>
            <a:off x="7886758" y="737645"/>
            <a:ext cx="959794" cy="396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/>
          </a:blip>
          <a:stretch>
            <a:fillRect/>
          </a:stretch>
        </p:blipFill>
        <p:spPr>
          <a:xfrm>
            <a:off x="7751900" y="2693435"/>
            <a:ext cx="1229511" cy="345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/>
          </a:blip>
          <a:stretch>
            <a:fillRect/>
          </a:stretch>
        </p:blipFill>
        <p:spPr>
          <a:xfrm>
            <a:off x="267753" y="2657475"/>
            <a:ext cx="1153973" cy="381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3" name="Скругленный прямоугольник 42"/>
          <p:cNvSpPr/>
          <p:nvPr/>
        </p:nvSpPr>
        <p:spPr>
          <a:xfrm>
            <a:off x="146050" y="4711700"/>
            <a:ext cx="2668588" cy="10953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711700"/>
            <a:ext cx="25241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Число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050" y="5124450"/>
            <a:ext cx="288131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рабочих мест 2189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46050" y="87313"/>
            <a:ext cx="6591300" cy="512762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Резиденты ПЛП</a:t>
            </a:r>
          </a:p>
        </p:txBody>
      </p:sp>
      <p:sp>
        <p:nvSpPr>
          <p:cNvPr id="11" name="Овал 10"/>
          <p:cNvSpPr/>
          <p:nvPr/>
        </p:nvSpPr>
        <p:spPr>
          <a:xfrm>
            <a:off x="3409950" y="1476375"/>
            <a:ext cx="2144713" cy="1903413"/>
          </a:xfrm>
          <a:prstGeom prst="ellipse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Запуск в 2015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08275" y="4330700"/>
            <a:ext cx="38862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После запуска проектов 20 резидентов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006725" y="4683125"/>
            <a:ext cx="3111500" cy="11826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3050" y="4711700"/>
            <a:ext cx="35147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Объем реализуемой резидентами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продукции (выручка)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01975" y="5275263"/>
            <a:ext cx="316865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39,5 млрд рублей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270625" y="4683125"/>
            <a:ext cx="2873375" cy="11826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70625" y="4697413"/>
            <a:ext cx="29591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Добавленная стоимость, создаваемая резидентами ПЛП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489700" y="5240338"/>
            <a:ext cx="26543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14 млрд рублей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46050" y="5964238"/>
            <a:ext cx="4338638" cy="787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Общий объем заявленных инвестиций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44 млрд рублей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4630738" y="5964238"/>
            <a:ext cx="4513262" cy="787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Объем освоенных инвестиций ( на 01.07.15)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16 млрд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C0E7C-6ADA-4D75-96A3-7762069EF815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301625" y="139700"/>
            <a:ext cx="5613400" cy="561975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Управляющая компания парка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1625" y="1019175"/>
            <a:ext cx="4192588" cy="58166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 Услуги АО «Управляющая компания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«Промышленно-логистический парк»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800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Предоставление земельных участков в аренду с правом последующего выкупа резидентам </a:t>
            </a:r>
          </a:p>
          <a:p>
            <a:pPr marL="28800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Предоставление услуг по выдаче технических условий на присоединение к объектам инфраструктуры</a:t>
            </a:r>
          </a:p>
          <a:p>
            <a:pPr marL="28800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Присоединение объектов резидентов парка к существующим объектам инфраструктуры </a:t>
            </a:r>
          </a:p>
          <a:p>
            <a:pPr marL="28800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Технические консультации по подключению к объектам инфраструктуры </a:t>
            </a:r>
          </a:p>
          <a:p>
            <a:pPr marL="28800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Помощь в расчетах потребности в инфраструктуре</a:t>
            </a:r>
          </a:p>
          <a:p>
            <a:pPr marL="28800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Сервисные услуги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83125" y="1019175"/>
            <a:ext cx="3959225" cy="5384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Стоимость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Резидентам предоставляются в аренду земельные участки на период строительства с возможностью последующего выкупа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Установлена единая для всех инвесторов стоимость: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выкупа земельного участка –                      7 млн. 100 тыс. руб. за гектар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defRPr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аренды земельного участка –              710 тыс. руб. в год за гектар (без учета НДС)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В стоимость участка  входит подключение к инфраструктурным объектам (тепло- и электроснабжение, газоснабжение, водоотведение, авто- и железная дорога)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6DE812-0000-4C0B-896D-F1F93755C17E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14300" y="231775"/>
            <a:ext cx="7439025" cy="636588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Условия для резидентов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0188" y="1101725"/>
            <a:ext cx="7040562" cy="34766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В стоимость предоставления (аренды земельного участка с последующим выкупом) без взимания дополнительной платы входит: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электроснабжение – 100 кВт на 1 га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примыкание к автомобильной дороге: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1 примыкание при площади земельного участка не более 5 га 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2 примыкания – при площади земельного участка более 5 га</a:t>
            </a:r>
          </a:p>
          <a:p>
            <a:pPr marL="285750" indent="-285750" fontAlgn="auto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примыкание к железнодорожному пути необщего пользования возможно при площади земельного участка не менее 5 га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5CC17E-920A-4BA8-9CFA-1D97988A9BC7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76213" y="217488"/>
            <a:ext cx="8362950" cy="498475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Сроки получения разрешений и оформления земли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176211" y="1483111"/>
          <a:ext cx="8588648" cy="29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70C78-D31D-4F5C-AAA0-AD61C76BC7BE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0" y="171450"/>
            <a:ext cx="7248525" cy="636588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itchFamily="34" charset="0"/>
              </a:rPr>
              <a:t>Ограничения для резидентов</a:t>
            </a:r>
          </a:p>
        </p:txBody>
      </p:sp>
      <p:sp>
        <p:nvSpPr>
          <p:cNvPr id="32771" name="Прямоугольник 2"/>
          <p:cNvSpPr>
            <a:spLocks noChangeArrowheads="1"/>
          </p:cNvSpPr>
          <p:nvPr/>
        </p:nvSpPr>
        <p:spPr bwMode="auto">
          <a:xfrm>
            <a:off x="565150" y="1047750"/>
            <a:ext cx="3549650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Санитарно-защитная зона предприятий I и II классов </a:t>
            </a:r>
            <a:r>
              <a:rPr lang="ru-RU" sz="2000" b="1">
                <a:solidFill>
                  <a:srgbClr val="C00000"/>
                </a:solidFill>
                <a:latin typeface="Arial Narrow" pitchFamily="34" charset="0"/>
              </a:rPr>
              <a:t>(более 300 м) </a:t>
            </a: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согласно САНПИНу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Потребность в водоснабжении и водоотведении </a:t>
            </a:r>
            <a:r>
              <a:rPr lang="ru-RU" sz="2000" b="1">
                <a:solidFill>
                  <a:srgbClr val="C00000"/>
                </a:solidFill>
                <a:latin typeface="Arial Narrow" pitchFamily="34" charset="0"/>
              </a:rPr>
              <a:t>более 500 куб. м./сутки </a:t>
            </a: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по каждому объекту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Потребность в энергетической мощности </a:t>
            </a:r>
            <a:r>
              <a:rPr lang="ru-RU" sz="2000" b="1">
                <a:solidFill>
                  <a:srgbClr val="C00000"/>
                </a:solidFill>
                <a:latin typeface="Arial Narrow" pitchFamily="34" charset="0"/>
              </a:rPr>
              <a:t>более 10 МВт 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Грузооборот железнодорожным транспортом                            </a:t>
            </a:r>
            <a:r>
              <a:rPr lang="ru-RU" sz="2000" b="1">
                <a:solidFill>
                  <a:srgbClr val="C00000"/>
                </a:solidFill>
                <a:latin typeface="Arial Narrow" pitchFamily="34" charset="0"/>
              </a:rPr>
              <a:t>более 25 вагонов/сутки</a:t>
            </a:r>
          </a:p>
        </p:txBody>
      </p:sp>
      <p:sp>
        <p:nvSpPr>
          <p:cNvPr id="32772" name="Прямоугольник 5"/>
          <p:cNvSpPr>
            <a:spLocks noChangeArrowheads="1"/>
          </p:cNvSpPr>
          <p:nvPr/>
        </p:nvSpPr>
        <p:spPr bwMode="auto">
          <a:xfrm>
            <a:off x="4529138" y="1117600"/>
            <a:ext cx="339883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Строительство разрешается </a:t>
            </a:r>
            <a:r>
              <a:rPr lang="ru-RU" sz="2000" b="1">
                <a:solidFill>
                  <a:srgbClr val="002060"/>
                </a:solidFill>
                <a:latin typeface="Arial Narrow" pitchFamily="34" charset="0"/>
              </a:rPr>
              <a:t>с ограничением по высоте зданий  </a:t>
            </a: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и </a:t>
            </a:r>
            <a:r>
              <a:rPr lang="ru-RU" sz="2000" b="1">
                <a:solidFill>
                  <a:srgbClr val="002060"/>
                </a:solidFill>
                <a:latin typeface="Arial Narrow" pitchFamily="34" charset="0"/>
              </a:rPr>
              <a:t>по согласованию с собственником аэродрома, так как </a:t>
            </a:r>
            <a:r>
              <a:rPr lang="ru-RU" sz="2000">
                <a:solidFill>
                  <a:srgbClr val="002060"/>
                </a:solidFill>
                <a:latin typeface="Arial Narrow" pitchFamily="34" charset="0"/>
              </a:rPr>
              <a:t>парк попадает в приаэродромную территорию аэропорта «Толмачево»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3A9E9-1712-4A02-9A6F-21DCC548FC31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0" y="139700"/>
            <a:ext cx="7537450" cy="796925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Инструменты и механизмы государственной </a:t>
            </a:r>
            <a:b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поддержки инвестиций в Новосибирской области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268413"/>
          <a:ext cx="8084681" cy="25603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94101"/>
                <a:gridCol w="2130027"/>
                <a:gridCol w="2360553"/>
              </a:tblGrid>
              <a:tr h="36336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Налоговые льготы</a:t>
                      </a:r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1904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Ставка налога, %</a:t>
                      </a:r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Ставка налога с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учетом региональной льготы, %</a:t>
                      </a:r>
                    </a:p>
                    <a:p>
                      <a:pPr algn="ctr"/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891904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Налог на имущество организаций (в части имущества, используемого для реализации проекта)</a:t>
                      </a:r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2,2</a:t>
                      </a:r>
                      <a:endParaRPr lang="ru-RU" sz="18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ru-RU" sz="18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6336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Налог на прибыль</a:t>
                      </a:r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20</a:t>
                      </a:r>
                      <a:endParaRPr lang="ru-RU" sz="18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15,5</a:t>
                      </a:r>
                      <a:endParaRPr lang="ru-RU" sz="180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3832225"/>
          <a:ext cx="8073482" cy="136404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433063"/>
                <a:gridCol w="2640419"/>
              </a:tblGrid>
              <a:tr h="3948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Субсидии</a:t>
                      </a:r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6918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Субсидирование процентной ставки по банковским кредитам</a:t>
                      </a:r>
                      <a:endParaRPr lang="ru-RU" sz="18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½ ставки</a:t>
                      </a:r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рефинансирования </a:t>
                      </a: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ЦБ РФ</a:t>
                      </a:r>
                      <a:endParaRPr lang="ru-RU" sz="1800" b="0" dirty="0">
                        <a:solidFill>
                          <a:srgbClr val="C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86E7B-A4C8-4D2D-8F11-07E6A8F1216E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1400" y="1179513"/>
            <a:ext cx="6677025" cy="3970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ОАО «Агентство инвестиционного развития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Новосибирской области»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Телефон: </a:t>
            </a:r>
            <a:r>
              <a:rPr lang="ru-RU" sz="2800" dirty="0">
                <a:solidFill>
                  <a:srgbClr val="002060"/>
                </a:solidFill>
                <a:latin typeface="Arial Narrow" pitchFamily="34" charset="0"/>
              </a:rPr>
              <a:t>(383) 289-27-25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Электронная почта: </a:t>
            </a:r>
            <a:r>
              <a:rPr lang="en-US" altLang="ru-RU" sz="2800" dirty="0">
                <a:latin typeface="+mn-lt"/>
              </a:rPr>
              <a:t> </a:t>
            </a:r>
            <a:r>
              <a:rPr lang="en-US" altLang="ru-RU" sz="2800" dirty="0">
                <a:solidFill>
                  <a:srgbClr val="002060"/>
                </a:solidFill>
                <a:latin typeface="+mn-lt"/>
                <a:hlinkClick r:id="rId4"/>
              </a:rPr>
              <a:t>info@air-nso.ru</a:t>
            </a:r>
            <a:r>
              <a:rPr lang="en-US" altLang="ru-RU" sz="2800" dirty="0">
                <a:solidFill>
                  <a:srgbClr val="002060"/>
                </a:solidFill>
                <a:latin typeface="+mn-lt"/>
              </a:rPr>
              <a:t> </a:t>
            </a:r>
            <a:endParaRPr lang="ru-RU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Адрес офиса: </a:t>
            </a:r>
            <a:r>
              <a:rPr lang="ru-RU" sz="2800" dirty="0">
                <a:solidFill>
                  <a:srgbClr val="002060"/>
                </a:solidFill>
                <a:latin typeface="Arial Narrow" pitchFamily="34" charset="0"/>
              </a:rPr>
              <a:t>630007, г. Новосибирск,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2060"/>
                </a:solidFill>
                <a:latin typeface="Arial Narrow" pitchFamily="34" charset="0"/>
              </a:rPr>
              <a:t>ул. Советская 5, БЦ "Кронос", блок А, 8 этаж.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2060"/>
              </a:solidFill>
              <a:latin typeface="Arial Narrow" pitchFamily="34" charset="0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8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5"/>
              </a:rPr>
              <a:t>www.air-nso.ru</a:t>
            </a:r>
            <a:r>
              <a:rPr lang="ru-RU" altLang="ru-RU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09900" y="266700"/>
            <a:ext cx="2740025" cy="498475"/>
          </a:xfrm>
          <a:prstGeom prst="roundRect">
            <a:avLst/>
          </a:prstGeom>
          <a:solidFill>
            <a:srgbClr val="C1D2ED"/>
          </a:solidFill>
          <a:ln>
            <a:solidFill>
              <a:srgbClr val="C1D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 Narrow" pitchFamily="34" charset="0"/>
              </a:rPr>
              <a:t>КОНТАКТЫ</a:t>
            </a:r>
          </a:p>
        </p:txBody>
      </p:sp>
      <p:sp>
        <p:nvSpPr>
          <p:cNvPr id="36868" name="Прямоугольник 3"/>
          <p:cNvSpPr>
            <a:spLocks noChangeArrowheads="1"/>
          </p:cNvSpPr>
          <p:nvPr/>
        </p:nvSpPr>
        <p:spPr bwMode="auto">
          <a:xfrm>
            <a:off x="2243138" y="538162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Arial Narrow" pitchFamily="34" charset="0"/>
              </a:rPr>
              <a:t>БЛАГОДАРЮ </a:t>
            </a:r>
          </a:p>
          <a:p>
            <a:pPr algn="ctr"/>
            <a:r>
              <a:rPr lang="ru-RU" sz="3600" b="1">
                <a:solidFill>
                  <a:srgbClr val="002060"/>
                </a:solidFill>
                <a:latin typeface="Arial Narrow" pitchFamily="34" charset="0"/>
              </a:rPr>
              <a:t>ЗА ВНИМАНИЕ!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A6BCCD-8334-4BF9-A32C-ECD1D980DAEA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5781</TotalTime>
  <Words>1316</Words>
  <Application>Microsoft Office PowerPoint</Application>
  <PresentationFormat>On-screen Show (4:3)</PresentationFormat>
  <Paragraphs>172</Paragraphs>
  <Slides>13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Тема Office</vt:lpstr>
      <vt:lpstr>Microsoft Excel Chart</vt:lpstr>
      <vt:lpstr>PowerPoint Presentation</vt:lpstr>
      <vt:lpstr>Инициатор и цели проекта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Радионов Вячеслав Юрьевич</dc:creator>
  <cp:lastModifiedBy>Sertif</cp:lastModifiedBy>
  <cp:revision>191</cp:revision>
  <cp:lastPrinted>2015-09-09T09:48:19Z</cp:lastPrinted>
  <dcterms:created xsi:type="dcterms:W3CDTF">2014-10-09T02:51:39Z</dcterms:created>
  <dcterms:modified xsi:type="dcterms:W3CDTF">2016-03-24T08:37:23Z</dcterms:modified>
</cp:coreProperties>
</file>